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89"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2c073632e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2c073632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2a5e84dee3_0_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2a5e84dee3_0_17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g12a5e84dee3_0_1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fi"/>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2a5e84dee3_0_4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2a5e84dee3_0_4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2a5e84dee3_0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12a5e84dee3_0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
              <a:t>confrontation interview</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2a5e84dee3_0_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2a5e84dee3_0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2a5e84dee3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2a5e84dee3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2a5e84dee3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2a5e84dee3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2a5e84dee3_0_5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2a5e84dee3_0_5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2a5e84dee3_0_5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2a5e84dee3_0_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i" dirty="0">
                <a:solidFill>
                  <a:schemeClr val="dk1"/>
                </a:solidFill>
              </a:rPr>
              <a:t>Mischositos investment SA -  a company found in the Panama papers. An excellent source is offshoreleaks data base that ICIJ has been building since 2013 with the first offshorelak ICIJ got. The leaked documents takes us…..</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2a5e84dee3_0_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2a5e84dee3_0_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2a5e84dee3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2a5e84dee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2a5e84dee3_0_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2a5e84dee3_0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2a5e84dee3_0_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2a5e84dee3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2a5e84dee3_0_5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2a5e84dee3_0_5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2a5e84dee3_0_5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2a5e84dee3_0_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2a5e84dee3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2a5e84dee3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2a5e84dee3_0_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2a5e84dee3_0_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2a5e84dee3_0_5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12a5e84dee3_0_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2a5e84dee3_0_5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2a5e84dee3_0_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2a5e84dee3_0_5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12a5e84dee3_0_5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2a5e84dee3_0_6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2a5e84dee3_0_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2a5e84dee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2a5e84dee3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2a5e84dee3_0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12a5e84dee3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2a5e84dee3_0_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2a5e84dee3_0_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2a5e84dee3_0_6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2a5e84dee3_0_6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2a5e84dee3_0_6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12a5e84dee3_0_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2a5e84dee3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2a5e84dee3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2a5e84dee3_0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2a5e84dee3_0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2a5e84dee3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2a5e84dee3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2a5e84dee3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2a5e84dee3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2a5e84dee3_0_4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2a5e84dee3_0_4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2a5e84dee3_0_5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2a5e84dee3_0_5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Rubrik och innehåll"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i"/>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hyperlink" Target="https://areena.yle.fi/1-50654062"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mailto:minna.knus@yle.fi"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1949823" y="119637"/>
            <a:ext cx="5459506" cy="112421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fi" sz="2400" dirty="0"/>
              <a:t>Cooking soup on Pandora papers:</a:t>
            </a:r>
            <a:br>
              <a:rPr lang="fi" sz="2400" dirty="0"/>
            </a:br>
            <a:r>
              <a:rPr lang="fi" sz="2400" dirty="0"/>
              <a:t>Recipe for tracking oligarchs’ assets</a:t>
            </a:r>
            <a:endParaRPr sz="2400" dirty="0"/>
          </a:p>
        </p:txBody>
      </p:sp>
      <p:sp>
        <p:nvSpPr>
          <p:cNvPr id="61" name="Google Shape;61;p14"/>
          <p:cNvSpPr txBox="1">
            <a:spLocks noGrp="1"/>
          </p:cNvSpPr>
          <p:nvPr>
            <p:ph type="subTitle" idx="1"/>
          </p:nvPr>
        </p:nvSpPr>
        <p:spPr>
          <a:xfrm>
            <a:off x="2530325" y="2753700"/>
            <a:ext cx="3063000" cy="1054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i" sz="1600" dirty="0"/>
              <a:t>Minna Knus-Galán, Yle</a:t>
            </a:r>
            <a:endParaRPr sz="1600" dirty="0"/>
          </a:p>
          <a:p>
            <a:pPr marL="0" lvl="0" indent="0" algn="l" rtl="0">
              <a:spcBef>
                <a:spcPts val="0"/>
              </a:spcBef>
              <a:spcAft>
                <a:spcPts val="0"/>
              </a:spcAft>
              <a:buNone/>
            </a:pPr>
            <a:r>
              <a:rPr lang="fi" sz="1600" dirty="0"/>
              <a:t>Finnish Broadcasting </a:t>
            </a:r>
            <a:endParaRPr sz="1600" dirty="0"/>
          </a:p>
          <a:p>
            <a:pPr marL="0" lvl="0" indent="0" algn="l" rtl="0">
              <a:spcBef>
                <a:spcPts val="0"/>
              </a:spcBef>
              <a:spcAft>
                <a:spcPts val="0"/>
              </a:spcAft>
              <a:buNone/>
            </a:pPr>
            <a:r>
              <a:rPr lang="fi" sz="1600" dirty="0"/>
              <a:t>Company</a:t>
            </a:r>
            <a:endParaRPr sz="1600" dirty="0"/>
          </a:p>
        </p:txBody>
      </p:sp>
      <p:pic>
        <p:nvPicPr>
          <p:cNvPr id="62" name="Google Shape;62;p14"/>
          <p:cNvPicPr preferRelativeResize="0"/>
          <p:nvPr/>
        </p:nvPicPr>
        <p:blipFill>
          <a:blip r:embed="rId3">
            <a:alphaModFix/>
          </a:blip>
          <a:stretch>
            <a:fillRect/>
          </a:stretch>
        </p:blipFill>
        <p:spPr>
          <a:xfrm>
            <a:off x="114725" y="1627201"/>
            <a:ext cx="2214025" cy="3307474"/>
          </a:xfrm>
          <a:prstGeom prst="rect">
            <a:avLst/>
          </a:prstGeom>
          <a:noFill/>
          <a:ln>
            <a:noFill/>
          </a:ln>
        </p:spPr>
      </p:pic>
      <p:pic>
        <p:nvPicPr>
          <p:cNvPr id="63" name="Google Shape;63;p14"/>
          <p:cNvPicPr preferRelativeResize="0"/>
          <p:nvPr/>
        </p:nvPicPr>
        <p:blipFill>
          <a:blip r:embed="rId4">
            <a:alphaModFix/>
          </a:blip>
          <a:stretch>
            <a:fillRect/>
          </a:stretch>
        </p:blipFill>
        <p:spPr>
          <a:xfrm>
            <a:off x="5964700" y="1780025"/>
            <a:ext cx="3063000" cy="300179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3"/>
          <p:cNvPicPr preferRelativeResize="0"/>
          <p:nvPr/>
        </p:nvPicPr>
        <p:blipFill>
          <a:blip r:embed="rId3">
            <a:alphaModFix/>
          </a:blip>
          <a:stretch>
            <a:fillRect/>
          </a:stretch>
        </p:blipFill>
        <p:spPr>
          <a:xfrm>
            <a:off x="1856663" y="152400"/>
            <a:ext cx="6024182" cy="4838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4"/>
          <p:cNvSpPr txBox="1">
            <a:spLocks noGrp="1"/>
          </p:cNvSpPr>
          <p:nvPr>
            <p:ph type="title"/>
          </p:nvPr>
        </p:nvSpPr>
        <p:spPr>
          <a:xfrm>
            <a:off x="981635" y="200875"/>
            <a:ext cx="7490011" cy="7458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fi" dirty="0">
                <a:highlight>
                  <a:srgbClr val="FFFF00"/>
                </a:highlight>
              </a:rPr>
              <a:t>The collaboration</a:t>
            </a:r>
            <a:br>
              <a:rPr lang="fi" sz="2000" dirty="0">
                <a:highlight>
                  <a:srgbClr val="FFFF00"/>
                </a:highlight>
              </a:rPr>
            </a:br>
            <a:r>
              <a:rPr lang="fi" sz="2000" dirty="0"/>
              <a:t> -find colleagues researching the same topic</a:t>
            </a:r>
            <a:endParaRPr sz="2000" dirty="0"/>
          </a:p>
        </p:txBody>
      </p:sp>
      <p:pic>
        <p:nvPicPr>
          <p:cNvPr id="127" name="Google Shape;127;p24"/>
          <p:cNvPicPr preferRelativeResize="0"/>
          <p:nvPr/>
        </p:nvPicPr>
        <p:blipFill rotWithShape="1">
          <a:blip r:embed="rId3">
            <a:alphaModFix/>
          </a:blip>
          <a:srcRect/>
          <a:stretch/>
        </p:blipFill>
        <p:spPr>
          <a:xfrm>
            <a:off x="193649" y="1340531"/>
            <a:ext cx="8756700" cy="2733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5"/>
          <p:cNvPicPr preferRelativeResize="0"/>
          <p:nvPr/>
        </p:nvPicPr>
        <p:blipFill>
          <a:blip r:embed="rId3">
            <a:alphaModFix/>
          </a:blip>
          <a:stretch>
            <a:fillRect/>
          </a:stretch>
        </p:blipFill>
        <p:spPr>
          <a:xfrm>
            <a:off x="905668" y="1221477"/>
            <a:ext cx="7332664" cy="3778123"/>
          </a:xfrm>
          <a:prstGeom prst="rect">
            <a:avLst/>
          </a:prstGeom>
          <a:noFill/>
          <a:ln>
            <a:noFill/>
          </a:ln>
        </p:spPr>
      </p:pic>
      <p:sp>
        <p:nvSpPr>
          <p:cNvPr id="133" name="Google Shape;133;p25"/>
          <p:cNvSpPr txBox="1"/>
          <p:nvPr/>
        </p:nvSpPr>
        <p:spPr>
          <a:xfrm>
            <a:off x="1035275" y="128900"/>
            <a:ext cx="6603900" cy="109257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i" sz="3500" dirty="0">
                <a:highlight>
                  <a:srgbClr val="FFFF00"/>
                </a:highlight>
              </a:rPr>
              <a:t>The location</a:t>
            </a:r>
          </a:p>
          <a:p>
            <a:pPr marL="0" lvl="0" indent="0" algn="ctr" rtl="0">
              <a:spcBef>
                <a:spcPts val="0"/>
              </a:spcBef>
              <a:spcAft>
                <a:spcPts val="0"/>
              </a:spcAft>
              <a:buNone/>
            </a:pPr>
            <a:r>
              <a:rPr lang="fi" sz="2400" dirty="0"/>
              <a:t>-tell the story</a:t>
            </a:r>
            <a:endParaRPr sz="2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26"/>
          <p:cNvPicPr preferRelativeResize="0"/>
          <p:nvPr/>
        </p:nvPicPr>
        <p:blipFill>
          <a:blip r:embed="rId3">
            <a:alphaModFix/>
          </a:blip>
          <a:stretch>
            <a:fillRect/>
          </a:stretch>
        </p:blipFill>
        <p:spPr>
          <a:xfrm>
            <a:off x="966954" y="1231076"/>
            <a:ext cx="7490926" cy="3774600"/>
          </a:xfrm>
          <a:prstGeom prst="rect">
            <a:avLst/>
          </a:prstGeom>
          <a:noFill/>
          <a:ln>
            <a:noFill/>
          </a:ln>
        </p:spPr>
      </p:pic>
      <p:sp>
        <p:nvSpPr>
          <p:cNvPr id="139" name="Google Shape;139;p26"/>
          <p:cNvSpPr txBox="1"/>
          <p:nvPr/>
        </p:nvSpPr>
        <p:spPr>
          <a:xfrm>
            <a:off x="2025783" y="0"/>
            <a:ext cx="4678200" cy="101563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i" sz="2300" b="1" dirty="0">
                <a:highlight>
                  <a:srgbClr val="FFFF00"/>
                </a:highlight>
              </a:rPr>
              <a:t>   </a:t>
            </a:r>
            <a:r>
              <a:rPr lang="fi" sz="3400" dirty="0">
                <a:highlight>
                  <a:srgbClr val="FFFF00"/>
                </a:highlight>
              </a:rPr>
              <a:t> 	The door knocking</a:t>
            </a:r>
          </a:p>
          <a:p>
            <a:pPr marL="0" lvl="0" indent="0" algn="ctr" rtl="0">
              <a:spcBef>
                <a:spcPts val="0"/>
              </a:spcBef>
              <a:spcAft>
                <a:spcPts val="0"/>
              </a:spcAft>
              <a:buNone/>
            </a:pPr>
            <a:r>
              <a:rPr lang="fi" sz="2000" dirty="0"/>
              <a:t>-traditional journalism</a:t>
            </a:r>
            <a:endParaRPr sz="2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7"/>
          <p:cNvSpPr txBox="1">
            <a:spLocks noGrp="1"/>
          </p:cNvSpPr>
          <p:nvPr>
            <p:ph type="title"/>
          </p:nvPr>
        </p:nvSpPr>
        <p:spPr>
          <a:xfrm>
            <a:off x="343801" y="169361"/>
            <a:ext cx="6184746" cy="1363604"/>
          </a:xfrm>
          <a:prstGeom prst="rect">
            <a:avLst/>
          </a:prstGeom>
        </p:spPr>
        <p:txBody>
          <a:bodyPr spcFirstLastPara="1" wrap="square" lIns="91425" tIns="91425" rIns="91425" bIns="91425" anchor="t" anchorCtr="0">
            <a:noAutofit/>
          </a:bodyPr>
          <a:lstStyle/>
          <a:p>
            <a:pPr marL="2743200" lvl="0" indent="0" algn="l" rtl="0">
              <a:spcBef>
                <a:spcPts val="0"/>
              </a:spcBef>
              <a:spcAft>
                <a:spcPts val="0"/>
              </a:spcAft>
              <a:buSzPts val="990"/>
              <a:buNone/>
            </a:pPr>
            <a:r>
              <a:rPr lang="fi" sz="3420" dirty="0">
                <a:highlight>
                  <a:srgbClr val="FFFF00"/>
                </a:highlight>
              </a:rPr>
              <a:t>Open sources</a:t>
            </a:r>
            <a:br>
              <a:rPr lang="fi" sz="3420" dirty="0">
                <a:highlight>
                  <a:srgbClr val="FFFF00"/>
                </a:highlight>
              </a:rPr>
            </a:br>
            <a:r>
              <a:rPr lang="fi" sz="2000" dirty="0"/>
              <a:t>-documents and humans</a:t>
            </a:r>
            <a:endParaRPr sz="2000" dirty="0"/>
          </a:p>
        </p:txBody>
      </p:sp>
      <p:sp>
        <p:nvSpPr>
          <p:cNvPr id="145" name="Google Shape;145;p27"/>
          <p:cNvSpPr txBox="1">
            <a:spLocks noGrp="1"/>
          </p:cNvSpPr>
          <p:nvPr>
            <p:ph type="body" idx="1"/>
          </p:nvPr>
        </p:nvSpPr>
        <p:spPr>
          <a:xfrm>
            <a:off x="343800" y="1280875"/>
            <a:ext cx="5508900" cy="32292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dirty="0">
              <a:solidFill>
                <a:schemeClr val="dk1"/>
              </a:solidFill>
            </a:endParaRPr>
          </a:p>
          <a:p>
            <a:pPr marL="457200" lvl="0" indent="-355600" algn="l" rtl="0">
              <a:spcBef>
                <a:spcPts val="1200"/>
              </a:spcBef>
              <a:spcAft>
                <a:spcPts val="0"/>
              </a:spcAft>
              <a:buClr>
                <a:schemeClr val="dk1"/>
              </a:buClr>
              <a:buSzPts val="2000"/>
              <a:buChar char="●"/>
            </a:pPr>
            <a:r>
              <a:rPr lang="fi" sz="2000" dirty="0">
                <a:solidFill>
                  <a:schemeClr val="dk1"/>
                </a:solidFill>
              </a:rPr>
              <a:t>Leaked documents are never enough</a:t>
            </a:r>
          </a:p>
          <a:p>
            <a:pPr marL="457200" lvl="0" indent="-355600" algn="l" rtl="0">
              <a:spcBef>
                <a:spcPts val="1200"/>
              </a:spcBef>
              <a:spcAft>
                <a:spcPts val="0"/>
              </a:spcAft>
              <a:buClr>
                <a:schemeClr val="dk1"/>
              </a:buClr>
              <a:buSzPts val="2000"/>
              <a:buChar char="●"/>
            </a:pPr>
            <a:r>
              <a:rPr lang="fi" sz="2000" dirty="0">
                <a:solidFill>
                  <a:schemeClr val="dk1"/>
                </a:solidFill>
              </a:rPr>
              <a:t>Court records</a:t>
            </a:r>
            <a:endParaRPr sz="2000" dirty="0">
              <a:solidFill>
                <a:schemeClr val="dk1"/>
              </a:solidFill>
            </a:endParaRPr>
          </a:p>
          <a:p>
            <a:pPr marL="457200" lvl="0" indent="-355600" algn="l" rtl="0">
              <a:spcBef>
                <a:spcPts val="0"/>
              </a:spcBef>
              <a:spcAft>
                <a:spcPts val="0"/>
              </a:spcAft>
              <a:buClr>
                <a:schemeClr val="dk1"/>
              </a:buClr>
              <a:buSzPts val="2000"/>
              <a:buChar char="●"/>
            </a:pPr>
            <a:r>
              <a:rPr lang="fi" sz="2000" dirty="0">
                <a:solidFill>
                  <a:schemeClr val="dk1"/>
                </a:solidFill>
              </a:rPr>
              <a:t>Business registries</a:t>
            </a:r>
            <a:endParaRPr sz="2000" dirty="0">
              <a:solidFill>
                <a:schemeClr val="dk1"/>
              </a:solidFill>
            </a:endParaRPr>
          </a:p>
          <a:p>
            <a:pPr marL="457200" lvl="0" indent="-355600" algn="l" rtl="0">
              <a:spcBef>
                <a:spcPts val="0"/>
              </a:spcBef>
              <a:spcAft>
                <a:spcPts val="0"/>
              </a:spcAft>
              <a:buClr>
                <a:schemeClr val="dk1"/>
              </a:buClr>
              <a:buSzPts val="2000"/>
              <a:buChar char="●"/>
            </a:pPr>
            <a:r>
              <a:rPr lang="fi" sz="2000" dirty="0">
                <a:solidFill>
                  <a:schemeClr val="dk1"/>
                </a:solidFill>
              </a:rPr>
              <a:t>Bankruptcy documents</a:t>
            </a:r>
            <a:endParaRPr sz="2000" dirty="0">
              <a:solidFill>
                <a:schemeClr val="dk1"/>
              </a:solidFill>
            </a:endParaRPr>
          </a:p>
          <a:p>
            <a:pPr marL="457200" lvl="0" indent="-355600" algn="l" rtl="0">
              <a:spcBef>
                <a:spcPts val="0"/>
              </a:spcBef>
              <a:spcAft>
                <a:spcPts val="0"/>
              </a:spcAft>
              <a:buClr>
                <a:schemeClr val="dk1"/>
              </a:buClr>
              <a:buSzPts val="2000"/>
              <a:buChar char="●"/>
            </a:pPr>
            <a:r>
              <a:rPr lang="fi" sz="2000" dirty="0">
                <a:solidFill>
                  <a:schemeClr val="dk1"/>
                </a:solidFill>
              </a:rPr>
              <a:t>Enforcement authorities (debts, seizures)</a:t>
            </a:r>
            <a:endParaRPr sz="2000" dirty="0">
              <a:solidFill>
                <a:schemeClr val="dk1"/>
              </a:solidFill>
            </a:endParaRPr>
          </a:p>
          <a:p>
            <a:pPr marL="457200" lvl="0" indent="-355600" algn="l" rtl="0">
              <a:spcBef>
                <a:spcPts val="0"/>
              </a:spcBef>
              <a:spcAft>
                <a:spcPts val="0"/>
              </a:spcAft>
              <a:buClr>
                <a:schemeClr val="dk1"/>
              </a:buClr>
              <a:buSzPts val="2000"/>
              <a:buChar char="●"/>
            </a:pPr>
            <a:r>
              <a:rPr lang="fi" sz="2000" dirty="0">
                <a:solidFill>
                  <a:schemeClr val="dk1"/>
                </a:solidFill>
              </a:rPr>
              <a:t>Tax authorities etc.</a:t>
            </a:r>
            <a:endParaRPr sz="2000" dirty="0">
              <a:solidFill>
                <a:schemeClr val="dk1"/>
              </a:solidFill>
            </a:endParaRPr>
          </a:p>
        </p:txBody>
      </p:sp>
      <p:pic>
        <p:nvPicPr>
          <p:cNvPr id="146" name="Google Shape;146;p27"/>
          <p:cNvPicPr preferRelativeResize="0"/>
          <p:nvPr/>
        </p:nvPicPr>
        <p:blipFill>
          <a:blip r:embed="rId3">
            <a:alphaModFix/>
          </a:blip>
          <a:stretch>
            <a:fillRect/>
          </a:stretch>
        </p:blipFill>
        <p:spPr>
          <a:xfrm>
            <a:off x="6106575" y="649713"/>
            <a:ext cx="2363150" cy="41063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8"/>
          <p:cNvSpPr txBox="1">
            <a:spLocks noGrp="1"/>
          </p:cNvSpPr>
          <p:nvPr>
            <p:ph type="title"/>
          </p:nvPr>
        </p:nvSpPr>
        <p:spPr>
          <a:xfrm>
            <a:off x="311700" y="445025"/>
            <a:ext cx="5241600" cy="841500"/>
          </a:xfrm>
          <a:prstGeom prst="rect">
            <a:avLst/>
          </a:prstGeom>
        </p:spPr>
        <p:txBody>
          <a:bodyPr spcFirstLastPara="1" wrap="square" lIns="91425" tIns="91425" rIns="91425" bIns="91425" anchor="t" anchorCtr="0">
            <a:normAutofit/>
          </a:bodyPr>
          <a:lstStyle/>
          <a:p>
            <a:pPr marL="0" lvl="0" indent="0" algn="ctr" rtl="0">
              <a:lnSpc>
                <a:spcPct val="115000"/>
              </a:lnSpc>
              <a:spcBef>
                <a:spcPts val="0"/>
              </a:spcBef>
              <a:spcAft>
                <a:spcPts val="1200"/>
              </a:spcAft>
              <a:buNone/>
            </a:pPr>
            <a:r>
              <a:rPr lang="fi" sz="3600"/>
              <a:t>The sanction game</a:t>
            </a:r>
            <a:endParaRPr sz="3600"/>
          </a:p>
        </p:txBody>
      </p:sp>
      <p:sp>
        <p:nvSpPr>
          <p:cNvPr id="152" name="Google Shape;152;p28"/>
          <p:cNvSpPr txBox="1">
            <a:spLocks noGrp="1"/>
          </p:cNvSpPr>
          <p:nvPr>
            <p:ph type="body" idx="1"/>
          </p:nvPr>
        </p:nvSpPr>
        <p:spPr>
          <a:xfrm>
            <a:off x="311700" y="1119900"/>
            <a:ext cx="58731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dirty="0"/>
          </a:p>
          <a:p>
            <a:pPr marL="0" lvl="0" indent="0" algn="l" rtl="0">
              <a:spcBef>
                <a:spcPts val="1200"/>
              </a:spcBef>
              <a:spcAft>
                <a:spcPts val="0"/>
              </a:spcAft>
              <a:buNone/>
            </a:pPr>
            <a:r>
              <a:rPr lang="fi" sz="2100" dirty="0"/>
              <a:t>CASE 2</a:t>
            </a:r>
            <a:endParaRPr sz="2100" dirty="0"/>
          </a:p>
          <a:p>
            <a:pPr marL="457200" lvl="0" indent="0" algn="l" rtl="0">
              <a:lnSpc>
                <a:spcPct val="80000"/>
              </a:lnSpc>
              <a:spcBef>
                <a:spcPts val="1200"/>
              </a:spcBef>
              <a:spcAft>
                <a:spcPts val="0"/>
              </a:spcAft>
              <a:buNone/>
            </a:pPr>
            <a:endParaRPr sz="2100" dirty="0"/>
          </a:p>
          <a:p>
            <a:pPr marL="457200" lvl="0" indent="-374650" algn="l" rtl="0">
              <a:lnSpc>
                <a:spcPct val="80000"/>
              </a:lnSpc>
              <a:spcBef>
                <a:spcPts val="0"/>
              </a:spcBef>
              <a:spcAft>
                <a:spcPts val="0"/>
              </a:spcAft>
              <a:buClr>
                <a:schemeClr val="dk1"/>
              </a:buClr>
              <a:buSzPts val="2300"/>
              <a:buChar char="●"/>
            </a:pPr>
            <a:r>
              <a:rPr lang="fi" sz="2300" dirty="0">
                <a:solidFill>
                  <a:schemeClr val="dk1"/>
                </a:solidFill>
              </a:rPr>
              <a:t>Another secret money stash of Putin’s inner circle </a:t>
            </a:r>
            <a:endParaRPr sz="2300" dirty="0">
              <a:solidFill>
                <a:schemeClr val="dk1"/>
              </a:solidFill>
            </a:endParaRPr>
          </a:p>
          <a:p>
            <a:pPr marL="457200" lvl="0" indent="-374650" algn="l" rtl="0">
              <a:lnSpc>
                <a:spcPct val="80000"/>
              </a:lnSpc>
              <a:spcBef>
                <a:spcPts val="0"/>
              </a:spcBef>
              <a:spcAft>
                <a:spcPts val="0"/>
              </a:spcAft>
              <a:buClr>
                <a:schemeClr val="dk1"/>
              </a:buClr>
              <a:buSzPts val="2300"/>
              <a:buChar char="●"/>
            </a:pPr>
            <a:r>
              <a:rPr lang="fi" sz="2300" dirty="0">
                <a:solidFill>
                  <a:schemeClr val="dk1"/>
                </a:solidFill>
              </a:rPr>
              <a:t>In Liechtenstein</a:t>
            </a:r>
            <a:endParaRPr sz="2300" dirty="0">
              <a:solidFill>
                <a:schemeClr val="dk1"/>
              </a:solidFill>
            </a:endParaRPr>
          </a:p>
          <a:p>
            <a:pPr marL="457200" lvl="0" indent="-374650" algn="l" rtl="0">
              <a:lnSpc>
                <a:spcPct val="80000"/>
              </a:lnSpc>
              <a:spcBef>
                <a:spcPts val="0"/>
              </a:spcBef>
              <a:spcAft>
                <a:spcPts val="0"/>
              </a:spcAft>
              <a:buClr>
                <a:schemeClr val="dk1"/>
              </a:buClr>
              <a:buSzPts val="2300"/>
              <a:buChar char="●"/>
            </a:pPr>
            <a:r>
              <a:rPr lang="fi" sz="2300" dirty="0">
                <a:solidFill>
                  <a:schemeClr val="dk1"/>
                </a:solidFill>
              </a:rPr>
              <a:t>Billions of euros</a:t>
            </a:r>
            <a:endParaRPr sz="2300" dirty="0">
              <a:solidFill>
                <a:schemeClr val="dk1"/>
              </a:solidFill>
            </a:endParaRPr>
          </a:p>
          <a:p>
            <a:pPr marL="457200" lvl="0" indent="-374650" algn="l" rtl="0">
              <a:lnSpc>
                <a:spcPct val="80000"/>
              </a:lnSpc>
              <a:spcBef>
                <a:spcPts val="0"/>
              </a:spcBef>
              <a:spcAft>
                <a:spcPts val="0"/>
              </a:spcAft>
              <a:buClr>
                <a:schemeClr val="dk1"/>
              </a:buClr>
              <a:buSzPts val="2300"/>
              <a:buChar char="●"/>
            </a:pPr>
            <a:r>
              <a:rPr lang="fi" sz="2300" dirty="0">
                <a:solidFill>
                  <a:schemeClr val="dk1"/>
                </a:solidFill>
              </a:rPr>
              <a:t>Bonus surprise</a:t>
            </a:r>
            <a:endParaRPr sz="2300" dirty="0">
              <a:solidFill>
                <a:schemeClr val="dk1"/>
              </a:solidFill>
            </a:endParaRPr>
          </a:p>
          <a:p>
            <a:pPr marL="457200" lvl="0" indent="0" algn="l" rtl="0">
              <a:spcBef>
                <a:spcPts val="0"/>
              </a:spcBef>
              <a:spcAft>
                <a:spcPts val="1200"/>
              </a:spcAft>
              <a:buNone/>
            </a:pPr>
            <a:endParaRPr dirty="0">
              <a:solidFill>
                <a:schemeClr val="dk1"/>
              </a:solidFill>
            </a:endParaRPr>
          </a:p>
        </p:txBody>
      </p:sp>
      <p:pic>
        <p:nvPicPr>
          <p:cNvPr id="153" name="Google Shape;153;p28"/>
          <p:cNvPicPr preferRelativeResize="0"/>
          <p:nvPr/>
        </p:nvPicPr>
        <p:blipFill>
          <a:blip r:embed="rId3">
            <a:alphaModFix/>
          </a:blip>
          <a:stretch>
            <a:fillRect/>
          </a:stretch>
        </p:blipFill>
        <p:spPr>
          <a:xfrm>
            <a:off x="6184725" y="673100"/>
            <a:ext cx="2625000" cy="37246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9"/>
          <p:cNvPicPr preferRelativeResize="0"/>
          <p:nvPr/>
        </p:nvPicPr>
        <p:blipFill>
          <a:blip r:embed="rId3">
            <a:alphaModFix/>
          </a:blip>
          <a:stretch>
            <a:fillRect/>
          </a:stretch>
        </p:blipFill>
        <p:spPr>
          <a:xfrm>
            <a:off x="2525209" y="1278893"/>
            <a:ext cx="3745250" cy="3745250"/>
          </a:xfrm>
          <a:prstGeom prst="rect">
            <a:avLst/>
          </a:prstGeom>
          <a:noFill/>
          <a:ln>
            <a:noFill/>
          </a:ln>
        </p:spPr>
      </p:pic>
      <p:sp>
        <p:nvSpPr>
          <p:cNvPr id="159" name="Google Shape;159;p29"/>
          <p:cNvSpPr txBox="1"/>
          <p:nvPr/>
        </p:nvSpPr>
        <p:spPr>
          <a:xfrm>
            <a:off x="128084" y="119357"/>
            <a:ext cx="8539500" cy="101563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i" sz="3400" dirty="0">
                <a:highlight>
                  <a:srgbClr val="FFFF00"/>
                </a:highlight>
              </a:rPr>
              <a:t>The court document</a:t>
            </a:r>
          </a:p>
          <a:p>
            <a:pPr marL="0" lvl="0" indent="0" algn="ctr" rtl="0">
              <a:spcBef>
                <a:spcPts val="0"/>
              </a:spcBef>
              <a:spcAft>
                <a:spcPts val="0"/>
              </a:spcAft>
              <a:buNone/>
            </a:pPr>
            <a:r>
              <a:rPr lang="fi" sz="2000" dirty="0"/>
              <a:t>-this story begins with a public doc </a:t>
            </a:r>
            <a:endParaRPr sz="2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4DD8B-57D6-43BD-BDA9-3773F66F1E6E}"/>
              </a:ext>
            </a:extLst>
          </p:cNvPr>
          <p:cNvSpPr>
            <a:spLocks noGrp="1"/>
          </p:cNvSpPr>
          <p:nvPr>
            <p:ph type="title"/>
          </p:nvPr>
        </p:nvSpPr>
        <p:spPr>
          <a:xfrm>
            <a:off x="927846" y="445025"/>
            <a:ext cx="7194177" cy="572700"/>
          </a:xfrm>
        </p:spPr>
        <p:txBody>
          <a:bodyPr>
            <a:normAutofit fontScale="90000"/>
          </a:bodyPr>
          <a:lstStyle/>
          <a:p>
            <a:r>
              <a:rPr lang="fi" dirty="0"/>
              <a:t>Insignificant court case, important information</a:t>
            </a:r>
            <a:br>
              <a:rPr lang="fi" sz="2800" dirty="0">
                <a:highlight>
                  <a:srgbClr val="FFFF00"/>
                </a:highlight>
              </a:rPr>
            </a:br>
            <a:endParaRPr lang="fi-FI" dirty="0"/>
          </a:p>
        </p:txBody>
      </p:sp>
      <p:sp>
        <p:nvSpPr>
          <p:cNvPr id="3" name="Text Placeholder 2">
            <a:extLst>
              <a:ext uri="{FF2B5EF4-FFF2-40B4-BE49-F238E27FC236}">
                <a16:creationId xmlns:a16="http://schemas.microsoft.com/office/drawing/2014/main" id="{24ACA82E-155A-40BD-87CB-BB56A9DA9228}"/>
              </a:ext>
            </a:extLst>
          </p:cNvPr>
          <p:cNvSpPr>
            <a:spLocks noGrp="1"/>
          </p:cNvSpPr>
          <p:nvPr>
            <p:ph type="body" idx="1"/>
          </p:nvPr>
        </p:nvSpPr>
        <p:spPr>
          <a:xfrm>
            <a:off x="311700" y="1407969"/>
            <a:ext cx="8520600" cy="3416400"/>
          </a:xfrm>
        </p:spPr>
        <p:txBody>
          <a:bodyPr/>
          <a:lstStyle/>
          <a:p>
            <a:r>
              <a:rPr lang="en-US" dirty="0"/>
              <a:t>An insignificant court case in Finland. </a:t>
            </a:r>
          </a:p>
          <a:p>
            <a:r>
              <a:rPr lang="en-US" dirty="0" err="1"/>
              <a:t>Gennadi</a:t>
            </a:r>
            <a:r>
              <a:rPr lang="en-US" dirty="0"/>
              <a:t> </a:t>
            </a:r>
            <a:r>
              <a:rPr lang="en-US" dirty="0" err="1"/>
              <a:t>Timchenko’s</a:t>
            </a:r>
            <a:r>
              <a:rPr lang="en-US" dirty="0"/>
              <a:t> Finnish aviation company was in court with a small minor company. </a:t>
            </a:r>
          </a:p>
          <a:p>
            <a:r>
              <a:rPr lang="en-US" dirty="0"/>
              <a:t>BUT they had to provide the real beneficial owners to the court. And we found that paper. </a:t>
            </a:r>
          </a:p>
          <a:p>
            <a:r>
              <a:rPr lang="en-US" dirty="0"/>
              <a:t>Two interesting names: the BVI company </a:t>
            </a:r>
            <a:r>
              <a:rPr lang="en-US" dirty="0" err="1"/>
              <a:t>Mischositos</a:t>
            </a:r>
            <a:r>
              <a:rPr lang="en-US" dirty="0"/>
              <a:t> Investment SA and it’s owner: Peter </a:t>
            </a:r>
            <a:r>
              <a:rPr lang="en-US" dirty="0" err="1"/>
              <a:t>Kolbin</a:t>
            </a:r>
            <a:r>
              <a:rPr lang="en-US" dirty="0"/>
              <a:t>. An unknown butcher from St Petersburg. In 2014 he suddenly becomes the owner of an aviation company that flies rich Russian oligarchs around the world. Why?</a:t>
            </a:r>
          </a:p>
          <a:p>
            <a:endParaRPr lang="fi-FI" dirty="0"/>
          </a:p>
        </p:txBody>
      </p:sp>
    </p:spTree>
    <p:extLst>
      <p:ext uri="{BB962C8B-B14F-4D97-AF65-F5344CB8AC3E}">
        <p14:creationId xmlns:p14="http://schemas.microsoft.com/office/powerpoint/2010/main" val="2710647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0"/>
          <p:cNvSpPr txBox="1">
            <a:spLocks noGrp="1"/>
          </p:cNvSpPr>
          <p:nvPr>
            <p:ph type="title"/>
          </p:nvPr>
        </p:nvSpPr>
        <p:spPr>
          <a:xfrm>
            <a:off x="985750" y="404900"/>
            <a:ext cx="52416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1200"/>
              </a:spcAft>
              <a:buNone/>
            </a:pPr>
            <a:r>
              <a:rPr lang="fi" sz="3444"/>
              <a:t>What happened 2014?</a:t>
            </a:r>
            <a:endParaRPr sz="4444"/>
          </a:p>
        </p:txBody>
      </p:sp>
      <p:sp>
        <p:nvSpPr>
          <p:cNvPr id="165" name="Google Shape;165;p30"/>
          <p:cNvSpPr txBox="1">
            <a:spLocks noGrp="1"/>
          </p:cNvSpPr>
          <p:nvPr>
            <p:ph type="body" idx="1"/>
          </p:nvPr>
        </p:nvSpPr>
        <p:spPr>
          <a:xfrm>
            <a:off x="311700" y="1119900"/>
            <a:ext cx="5915700" cy="3416400"/>
          </a:xfrm>
          <a:prstGeom prst="rect">
            <a:avLst/>
          </a:prstGeom>
        </p:spPr>
        <p:txBody>
          <a:bodyPr spcFirstLastPara="1" wrap="square" lIns="91425" tIns="91425" rIns="91425" bIns="91425" anchor="t" anchorCtr="0">
            <a:normAutofit fontScale="40000"/>
          </a:bodyPr>
          <a:lstStyle/>
          <a:p>
            <a:pPr marL="0" lvl="0" indent="0" algn="l" rtl="0">
              <a:spcBef>
                <a:spcPts val="0"/>
              </a:spcBef>
              <a:spcAft>
                <a:spcPts val="0"/>
              </a:spcAft>
              <a:buNone/>
            </a:pPr>
            <a:r>
              <a:rPr lang="fi" sz="4773"/>
              <a:t>CASE 2</a:t>
            </a:r>
            <a:endParaRPr sz="4773"/>
          </a:p>
          <a:p>
            <a:pPr marL="457200" lvl="0" indent="0" algn="l" rtl="0">
              <a:spcBef>
                <a:spcPts val="1200"/>
              </a:spcBef>
              <a:spcAft>
                <a:spcPts val="0"/>
              </a:spcAft>
              <a:buNone/>
            </a:pPr>
            <a:endParaRPr>
              <a:solidFill>
                <a:schemeClr val="dk1"/>
              </a:solidFill>
            </a:endParaRPr>
          </a:p>
          <a:p>
            <a:pPr marL="457200" lvl="0" indent="0" algn="l" rtl="0">
              <a:spcBef>
                <a:spcPts val="1200"/>
              </a:spcBef>
              <a:spcAft>
                <a:spcPts val="0"/>
              </a:spcAft>
              <a:buNone/>
            </a:pPr>
            <a:endParaRPr>
              <a:solidFill>
                <a:schemeClr val="dk1"/>
              </a:solidFill>
            </a:endParaRPr>
          </a:p>
          <a:p>
            <a:pPr marL="457200" lvl="0" indent="-343419" algn="l" rtl="0">
              <a:spcBef>
                <a:spcPts val="1200"/>
              </a:spcBef>
              <a:spcAft>
                <a:spcPts val="0"/>
              </a:spcAft>
              <a:buClr>
                <a:schemeClr val="dk1"/>
              </a:buClr>
              <a:buSzPct val="100000"/>
              <a:buChar char="●"/>
            </a:pPr>
            <a:r>
              <a:rPr lang="fi" sz="4520">
                <a:solidFill>
                  <a:schemeClr val="dk1"/>
                </a:solidFill>
              </a:rPr>
              <a:t>2014 Russia invaded Crimea</a:t>
            </a:r>
            <a:endParaRPr sz="4520">
              <a:solidFill>
                <a:schemeClr val="dk1"/>
              </a:solidFill>
            </a:endParaRPr>
          </a:p>
          <a:p>
            <a:pPr marL="457200" lvl="0" indent="-343419" algn="l" rtl="0">
              <a:spcBef>
                <a:spcPts val="0"/>
              </a:spcBef>
              <a:spcAft>
                <a:spcPts val="0"/>
              </a:spcAft>
              <a:buClr>
                <a:schemeClr val="dk1"/>
              </a:buClr>
              <a:buSzPct val="100000"/>
              <a:buChar char="●"/>
            </a:pPr>
            <a:r>
              <a:rPr lang="fi" sz="4520">
                <a:solidFill>
                  <a:schemeClr val="dk1"/>
                </a:solidFill>
              </a:rPr>
              <a:t>Timchenko was sanctioned</a:t>
            </a:r>
            <a:endParaRPr sz="4520">
              <a:solidFill>
                <a:schemeClr val="dk1"/>
              </a:solidFill>
            </a:endParaRPr>
          </a:p>
          <a:p>
            <a:pPr marL="457200" lvl="0" indent="-343419" algn="l" rtl="0">
              <a:spcBef>
                <a:spcPts val="0"/>
              </a:spcBef>
              <a:spcAft>
                <a:spcPts val="0"/>
              </a:spcAft>
              <a:buClr>
                <a:schemeClr val="dk1"/>
              </a:buClr>
              <a:buSzPct val="100000"/>
              <a:buChar char="●"/>
            </a:pPr>
            <a:r>
              <a:rPr lang="fi" sz="4520">
                <a:solidFill>
                  <a:schemeClr val="dk1"/>
                </a:solidFill>
              </a:rPr>
              <a:t>Moved his ownership of Airfix aviation to Kolbin -&gt; typical hide and seek game of sanctions</a:t>
            </a:r>
            <a:endParaRPr sz="4520">
              <a:solidFill>
                <a:schemeClr val="dk1"/>
              </a:solidFill>
            </a:endParaRPr>
          </a:p>
          <a:p>
            <a:pPr marL="457200" lvl="0" indent="-343419" algn="l" rtl="0">
              <a:spcBef>
                <a:spcPts val="0"/>
              </a:spcBef>
              <a:spcAft>
                <a:spcPts val="0"/>
              </a:spcAft>
              <a:buClr>
                <a:schemeClr val="dk1"/>
              </a:buClr>
              <a:buSzPct val="100000"/>
              <a:buChar char="●"/>
            </a:pPr>
            <a:r>
              <a:rPr lang="fi" sz="4520">
                <a:solidFill>
                  <a:schemeClr val="dk1"/>
                </a:solidFill>
                <a:highlight>
                  <a:srgbClr val="FFFF00"/>
                </a:highlight>
              </a:rPr>
              <a:t>Do a cronology -&gt; understand the context</a:t>
            </a:r>
            <a:endParaRPr sz="4520">
              <a:solidFill>
                <a:schemeClr val="dk1"/>
              </a:solidFill>
              <a:highlight>
                <a:srgbClr val="FFFF00"/>
              </a:highlight>
            </a:endParaRPr>
          </a:p>
          <a:p>
            <a:pPr marL="457200" lvl="0" indent="0" algn="l" rtl="0">
              <a:lnSpc>
                <a:spcPct val="80000"/>
              </a:lnSpc>
              <a:spcBef>
                <a:spcPts val="1200"/>
              </a:spcBef>
              <a:spcAft>
                <a:spcPts val="0"/>
              </a:spcAft>
              <a:buNone/>
            </a:pPr>
            <a:endParaRPr sz="4062">
              <a:solidFill>
                <a:schemeClr val="dk1"/>
              </a:solidFill>
            </a:endParaRPr>
          </a:p>
          <a:p>
            <a:pPr marL="457200" lvl="0" indent="0" algn="l" rtl="0">
              <a:spcBef>
                <a:spcPts val="0"/>
              </a:spcBef>
              <a:spcAft>
                <a:spcPts val="1200"/>
              </a:spcAft>
              <a:buNone/>
            </a:pPr>
            <a:endParaRPr>
              <a:solidFill>
                <a:schemeClr val="dk1"/>
              </a:solidFill>
            </a:endParaRPr>
          </a:p>
        </p:txBody>
      </p:sp>
      <p:pic>
        <p:nvPicPr>
          <p:cNvPr id="166" name="Google Shape;166;p30"/>
          <p:cNvPicPr preferRelativeResize="0"/>
          <p:nvPr/>
        </p:nvPicPr>
        <p:blipFill>
          <a:blip r:embed="rId3">
            <a:alphaModFix/>
          </a:blip>
          <a:stretch>
            <a:fillRect/>
          </a:stretch>
        </p:blipFill>
        <p:spPr>
          <a:xfrm>
            <a:off x="6273000" y="1017725"/>
            <a:ext cx="2625000" cy="37246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31"/>
          <p:cNvPicPr preferRelativeResize="0"/>
          <p:nvPr/>
        </p:nvPicPr>
        <p:blipFill>
          <a:blip r:embed="rId3">
            <a:alphaModFix/>
          </a:blip>
          <a:stretch>
            <a:fillRect/>
          </a:stretch>
        </p:blipFill>
        <p:spPr>
          <a:xfrm>
            <a:off x="224625" y="152400"/>
            <a:ext cx="4989909" cy="4838700"/>
          </a:xfrm>
          <a:prstGeom prst="rect">
            <a:avLst/>
          </a:prstGeom>
          <a:noFill/>
          <a:ln>
            <a:noFill/>
          </a:ln>
        </p:spPr>
      </p:pic>
      <p:sp>
        <p:nvSpPr>
          <p:cNvPr id="172" name="Google Shape;172;p31"/>
          <p:cNvSpPr txBox="1"/>
          <p:nvPr/>
        </p:nvSpPr>
        <p:spPr>
          <a:xfrm>
            <a:off x="5665225" y="2496050"/>
            <a:ext cx="3402300" cy="1415742"/>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SzPts val="2000"/>
              <a:buChar char="●"/>
            </a:pPr>
            <a:r>
              <a:rPr lang="fi" sz="2000" dirty="0"/>
              <a:t>offshoreleaks.icij.org/</a:t>
            </a:r>
          </a:p>
          <a:p>
            <a:pPr marL="457200" lvl="0" indent="-355600" algn="l" rtl="0">
              <a:spcBef>
                <a:spcPts val="0"/>
              </a:spcBef>
              <a:spcAft>
                <a:spcPts val="0"/>
              </a:spcAft>
              <a:buSzPts val="2000"/>
              <a:buChar char="●"/>
            </a:pPr>
            <a:r>
              <a:rPr lang="fi-FI" sz="2000" dirty="0"/>
              <a:t>E</a:t>
            </a:r>
            <a:r>
              <a:rPr lang="fi" sz="2000" dirty="0"/>
              <a:t>xcellent source by ICIJ since 2013</a:t>
            </a:r>
          </a:p>
          <a:p>
            <a:pPr marL="457200" lvl="0" indent="-355600" algn="l" rtl="0">
              <a:spcBef>
                <a:spcPts val="0"/>
              </a:spcBef>
              <a:spcAft>
                <a:spcPts val="0"/>
              </a:spcAft>
              <a:buSzPts val="2000"/>
              <a:buChar char="●"/>
            </a:pPr>
            <a:r>
              <a:rPr lang="fi" sz="2000" dirty="0"/>
              <a:t>Which takes us to...</a:t>
            </a:r>
            <a:endParaRPr sz="2000" dirty="0"/>
          </a:p>
        </p:txBody>
      </p:sp>
      <p:sp>
        <p:nvSpPr>
          <p:cNvPr id="5" name="TextBox 4">
            <a:extLst>
              <a:ext uri="{FF2B5EF4-FFF2-40B4-BE49-F238E27FC236}">
                <a16:creationId xmlns:a16="http://schemas.microsoft.com/office/drawing/2014/main" id="{76F57801-5E6E-4BE4-92D0-3772E09DA2B6}"/>
              </a:ext>
            </a:extLst>
          </p:cNvPr>
          <p:cNvSpPr txBox="1"/>
          <p:nvPr/>
        </p:nvSpPr>
        <p:spPr>
          <a:xfrm>
            <a:off x="4347375" y="152400"/>
            <a:ext cx="4572000" cy="307777"/>
          </a:xfrm>
          <a:prstGeom prst="rect">
            <a:avLst/>
          </a:prstGeom>
          <a:noFill/>
        </p:spPr>
        <p:txBody>
          <a:bodyPr wrap="square">
            <a:spAutoFit/>
          </a:bodyPr>
          <a:lstStyle/>
          <a:p>
            <a:pPr marL="0" lvl="0" indent="0" algn="l" rtl="0">
              <a:spcBef>
                <a:spcPts val="0"/>
              </a:spcBef>
              <a:spcAft>
                <a:spcPts val="0"/>
              </a:spcAft>
              <a:buClr>
                <a:schemeClr val="dk1"/>
              </a:buClr>
              <a:buSzPts val="1100"/>
              <a:buFont typeface="Arial"/>
              <a:buNone/>
            </a:pPr>
            <a:r>
              <a:rPr lang="en-US" dirty="0" err="1">
                <a:solidFill>
                  <a:schemeClr val="dk1"/>
                </a:solidFill>
              </a:rPr>
              <a:t>Mischositos</a:t>
            </a:r>
            <a:r>
              <a:rPr lang="en-US" dirty="0">
                <a:solidFill>
                  <a:schemeClr val="dk1"/>
                </a:solidFill>
              </a:rPr>
              <a:t> investment SA in the Panama papers.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ctrTitle" idx="4294967295"/>
          </p:nvPr>
        </p:nvSpPr>
        <p:spPr>
          <a:xfrm>
            <a:off x="2021837" y="309616"/>
            <a:ext cx="5100325" cy="88146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fi" sz="2400" dirty="0"/>
              <a:t>Recipe for tracking oligarchs’ assets</a:t>
            </a:r>
            <a:endParaRPr sz="2400" dirty="0"/>
          </a:p>
        </p:txBody>
      </p:sp>
      <p:sp>
        <p:nvSpPr>
          <p:cNvPr id="69" name="Google Shape;69;p15"/>
          <p:cNvSpPr txBox="1">
            <a:spLocks noGrp="1"/>
          </p:cNvSpPr>
          <p:nvPr>
            <p:ph type="subTitle" idx="4294967295"/>
          </p:nvPr>
        </p:nvSpPr>
        <p:spPr>
          <a:xfrm>
            <a:off x="2826928" y="1828788"/>
            <a:ext cx="3192600" cy="25077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fi" sz="2016" dirty="0">
                <a:solidFill>
                  <a:schemeClr val="dk1"/>
                </a:solidFill>
              </a:rPr>
              <a:t>Main ingredients</a:t>
            </a:r>
            <a:endParaRPr sz="2016" dirty="0">
              <a:solidFill>
                <a:schemeClr val="dk1"/>
              </a:solidFill>
            </a:endParaRPr>
          </a:p>
          <a:p>
            <a:pPr marL="0" lvl="0" indent="0" algn="l" rtl="0">
              <a:spcBef>
                <a:spcPts val="1200"/>
              </a:spcBef>
              <a:spcAft>
                <a:spcPts val="0"/>
              </a:spcAft>
              <a:buNone/>
            </a:pPr>
            <a:endParaRPr dirty="0">
              <a:solidFill>
                <a:schemeClr val="dk1"/>
              </a:solidFill>
            </a:endParaRPr>
          </a:p>
          <a:p>
            <a:pPr marL="457200" lvl="0" indent="-334327" algn="l" rtl="0">
              <a:spcBef>
                <a:spcPts val="1200"/>
              </a:spcBef>
              <a:spcAft>
                <a:spcPts val="0"/>
              </a:spcAft>
              <a:buClr>
                <a:schemeClr val="dk1"/>
              </a:buClr>
              <a:buSzPct val="100000"/>
              <a:buChar char="●"/>
            </a:pPr>
            <a:r>
              <a:rPr lang="fi" dirty="0">
                <a:solidFill>
                  <a:schemeClr val="dk1"/>
                </a:solidFill>
              </a:rPr>
              <a:t>Cross border collaboration</a:t>
            </a:r>
            <a:endParaRPr dirty="0">
              <a:solidFill>
                <a:schemeClr val="dk1"/>
              </a:solidFill>
            </a:endParaRPr>
          </a:p>
          <a:p>
            <a:pPr marL="457200" lvl="0" indent="-334327" algn="l" rtl="0">
              <a:spcBef>
                <a:spcPts val="0"/>
              </a:spcBef>
              <a:spcAft>
                <a:spcPts val="0"/>
              </a:spcAft>
              <a:buClr>
                <a:schemeClr val="dk1"/>
              </a:buClr>
              <a:buSzPct val="100000"/>
              <a:buChar char="●"/>
            </a:pPr>
            <a:r>
              <a:rPr lang="fi" dirty="0">
                <a:solidFill>
                  <a:schemeClr val="dk1"/>
                </a:solidFill>
              </a:rPr>
              <a:t>Dataleaks</a:t>
            </a:r>
            <a:endParaRPr dirty="0">
              <a:solidFill>
                <a:schemeClr val="dk1"/>
              </a:solidFill>
            </a:endParaRPr>
          </a:p>
          <a:p>
            <a:pPr marL="457200" lvl="0" indent="-334327" algn="l" rtl="0">
              <a:spcBef>
                <a:spcPts val="0"/>
              </a:spcBef>
              <a:spcAft>
                <a:spcPts val="0"/>
              </a:spcAft>
              <a:buClr>
                <a:schemeClr val="dk1"/>
              </a:buClr>
              <a:buSzPct val="100000"/>
              <a:buChar char="●"/>
            </a:pPr>
            <a:r>
              <a:rPr lang="fi" dirty="0">
                <a:solidFill>
                  <a:schemeClr val="dk1"/>
                </a:solidFill>
              </a:rPr>
              <a:t>Databases</a:t>
            </a:r>
            <a:endParaRPr dirty="0">
              <a:solidFill>
                <a:schemeClr val="dk1"/>
              </a:solidFill>
            </a:endParaRPr>
          </a:p>
          <a:p>
            <a:pPr marL="457200" lvl="0" indent="-334327" algn="l" rtl="0">
              <a:spcBef>
                <a:spcPts val="0"/>
              </a:spcBef>
              <a:spcAft>
                <a:spcPts val="0"/>
              </a:spcAft>
              <a:buClr>
                <a:schemeClr val="dk1"/>
              </a:buClr>
              <a:buSzPct val="100000"/>
              <a:buChar char="●"/>
            </a:pPr>
            <a:r>
              <a:rPr lang="fi" dirty="0">
                <a:solidFill>
                  <a:schemeClr val="dk1"/>
                </a:solidFill>
              </a:rPr>
              <a:t>FOIA</a:t>
            </a:r>
            <a:endParaRPr dirty="0">
              <a:solidFill>
                <a:schemeClr val="dk1"/>
              </a:solidFill>
            </a:endParaRPr>
          </a:p>
          <a:p>
            <a:pPr marL="457200" lvl="0" indent="-334327" algn="l" rtl="0">
              <a:spcBef>
                <a:spcPts val="0"/>
              </a:spcBef>
              <a:spcAft>
                <a:spcPts val="0"/>
              </a:spcAft>
              <a:buClr>
                <a:schemeClr val="dk1"/>
              </a:buClr>
              <a:buSzPct val="100000"/>
              <a:buChar char="●"/>
            </a:pPr>
            <a:r>
              <a:rPr lang="fi" dirty="0">
                <a:solidFill>
                  <a:schemeClr val="dk1"/>
                </a:solidFill>
              </a:rPr>
              <a:t>Door knocking</a:t>
            </a:r>
            <a:endParaRPr dirty="0">
              <a:solidFill>
                <a:schemeClr val="dk1"/>
              </a:solidFill>
            </a:endParaRPr>
          </a:p>
          <a:p>
            <a:pPr marL="457200" lvl="0" indent="-334327" algn="l" rtl="0">
              <a:spcBef>
                <a:spcPts val="0"/>
              </a:spcBef>
              <a:spcAft>
                <a:spcPts val="0"/>
              </a:spcAft>
              <a:buClr>
                <a:schemeClr val="dk1"/>
              </a:buClr>
              <a:buSzPct val="100000"/>
              <a:buChar char="●"/>
            </a:pPr>
            <a:r>
              <a:rPr lang="fi" dirty="0">
                <a:solidFill>
                  <a:schemeClr val="dk1"/>
                </a:solidFill>
              </a:rPr>
              <a:t>Try to do the puzzle</a:t>
            </a:r>
            <a:endParaRPr dirty="0">
              <a:solidFill>
                <a:schemeClr val="dk1"/>
              </a:solidFill>
            </a:endParaRPr>
          </a:p>
        </p:txBody>
      </p:sp>
      <p:pic>
        <p:nvPicPr>
          <p:cNvPr id="70" name="Google Shape;70;p15"/>
          <p:cNvPicPr preferRelativeResize="0"/>
          <p:nvPr/>
        </p:nvPicPr>
        <p:blipFill>
          <a:blip r:embed="rId3">
            <a:alphaModFix/>
          </a:blip>
          <a:stretch>
            <a:fillRect/>
          </a:stretch>
        </p:blipFill>
        <p:spPr>
          <a:xfrm>
            <a:off x="114725" y="1428901"/>
            <a:ext cx="2214025" cy="3307474"/>
          </a:xfrm>
          <a:prstGeom prst="rect">
            <a:avLst/>
          </a:prstGeom>
          <a:noFill/>
          <a:ln>
            <a:noFill/>
          </a:ln>
        </p:spPr>
      </p:pic>
      <p:pic>
        <p:nvPicPr>
          <p:cNvPr id="71" name="Google Shape;71;p15"/>
          <p:cNvPicPr preferRelativeResize="0"/>
          <p:nvPr/>
        </p:nvPicPr>
        <p:blipFill>
          <a:blip r:embed="rId4">
            <a:alphaModFix/>
          </a:blip>
          <a:stretch>
            <a:fillRect/>
          </a:stretch>
        </p:blipFill>
        <p:spPr>
          <a:xfrm>
            <a:off x="6176450" y="1780025"/>
            <a:ext cx="2851250" cy="27942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32"/>
          <p:cNvPicPr preferRelativeResize="0"/>
          <p:nvPr/>
        </p:nvPicPr>
        <p:blipFill>
          <a:blip r:embed="rId3">
            <a:alphaModFix/>
          </a:blip>
          <a:stretch>
            <a:fillRect/>
          </a:stretch>
        </p:blipFill>
        <p:spPr>
          <a:xfrm>
            <a:off x="1869141" y="1553135"/>
            <a:ext cx="5405718" cy="3307977"/>
          </a:xfrm>
          <a:prstGeom prst="rect">
            <a:avLst/>
          </a:prstGeom>
          <a:noFill/>
          <a:ln>
            <a:noFill/>
          </a:ln>
        </p:spPr>
      </p:pic>
      <p:sp>
        <p:nvSpPr>
          <p:cNvPr id="4" name="TextBox 3">
            <a:extLst>
              <a:ext uri="{FF2B5EF4-FFF2-40B4-BE49-F238E27FC236}">
                <a16:creationId xmlns:a16="http://schemas.microsoft.com/office/drawing/2014/main" id="{F53AC4D8-926E-4C13-BF68-ADBCB2F2D318}"/>
              </a:ext>
            </a:extLst>
          </p:cNvPr>
          <p:cNvSpPr txBox="1"/>
          <p:nvPr/>
        </p:nvSpPr>
        <p:spPr>
          <a:xfrm>
            <a:off x="2144806" y="407091"/>
            <a:ext cx="4572000" cy="954107"/>
          </a:xfrm>
          <a:prstGeom prst="rect">
            <a:avLst/>
          </a:prstGeom>
          <a:noFill/>
        </p:spPr>
        <p:txBody>
          <a:bodyPr wrap="square">
            <a:spAutoFit/>
          </a:bodyPr>
          <a:lstStyle/>
          <a:p>
            <a:pPr marL="0" lvl="0" indent="0" algn="l" rtl="0">
              <a:spcBef>
                <a:spcPts val="0"/>
              </a:spcBef>
              <a:spcAft>
                <a:spcPts val="0"/>
              </a:spcAft>
              <a:buNone/>
            </a:pPr>
            <a:r>
              <a:rPr lang="en-US" dirty="0"/>
              <a:t>…tiny Liechtenstein. The offshore company was administered from this house in a small village, </a:t>
            </a:r>
            <a:r>
              <a:rPr lang="en-US" dirty="0" err="1"/>
              <a:t>Ruggell</a:t>
            </a:r>
            <a:r>
              <a:rPr lang="en-US" dirty="0"/>
              <a:t>. An offshore provider, a middleman which sets up and administers offshore companies around the world.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33"/>
          <p:cNvPicPr preferRelativeResize="0"/>
          <p:nvPr/>
        </p:nvPicPr>
        <p:blipFill>
          <a:blip r:embed="rId3">
            <a:alphaModFix/>
          </a:blip>
          <a:stretch>
            <a:fillRect/>
          </a:stretch>
        </p:blipFill>
        <p:spPr>
          <a:xfrm>
            <a:off x="152400" y="152400"/>
            <a:ext cx="3998124" cy="4838700"/>
          </a:xfrm>
          <a:prstGeom prst="rect">
            <a:avLst/>
          </a:prstGeom>
          <a:noFill/>
          <a:ln>
            <a:noFill/>
          </a:ln>
        </p:spPr>
      </p:pic>
      <p:sp>
        <p:nvSpPr>
          <p:cNvPr id="183" name="Google Shape;183;p33"/>
          <p:cNvSpPr txBox="1"/>
          <p:nvPr/>
        </p:nvSpPr>
        <p:spPr>
          <a:xfrm>
            <a:off x="4541850" y="746775"/>
            <a:ext cx="4690200" cy="3555600"/>
          </a:xfrm>
          <a:prstGeom prst="rect">
            <a:avLst/>
          </a:prstGeom>
          <a:noFill/>
          <a:ln>
            <a:noFill/>
          </a:ln>
        </p:spPr>
        <p:txBody>
          <a:bodyPr spcFirstLastPara="1" wrap="square" lIns="91425" tIns="91425" rIns="91425" bIns="91425" anchor="t" anchorCtr="0">
            <a:spAutoFit/>
          </a:bodyPr>
          <a:lstStyle/>
          <a:p>
            <a:pPr marL="457200" lvl="0" indent="457200" algn="l" rtl="0">
              <a:spcBef>
                <a:spcPts val="0"/>
              </a:spcBef>
              <a:spcAft>
                <a:spcPts val="0"/>
              </a:spcAft>
              <a:buNone/>
            </a:pPr>
            <a:r>
              <a:rPr lang="fi" sz="3400"/>
              <a:t>We found more</a:t>
            </a:r>
            <a:endParaRPr sz="3400"/>
          </a:p>
          <a:p>
            <a:pPr marL="0" lvl="0" indent="0" algn="l" rtl="0">
              <a:spcBef>
                <a:spcPts val="0"/>
              </a:spcBef>
              <a:spcAft>
                <a:spcPts val="0"/>
              </a:spcAft>
              <a:buNone/>
            </a:pPr>
            <a:endParaRPr sz="3400"/>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361950" algn="l" rtl="0">
              <a:spcBef>
                <a:spcPts val="0"/>
              </a:spcBef>
              <a:spcAft>
                <a:spcPts val="0"/>
              </a:spcAft>
              <a:buSzPts val="2100"/>
              <a:buChar char="●"/>
            </a:pPr>
            <a:r>
              <a:rPr lang="fi" sz="2100"/>
              <a:t>Hundreds of offshore companies</a:t>
            </a:r>
            <a:endParaRPr sz="2100"/>
          </a:p>
          <a:p>
            <a:pPr marL="457200" lvl="0" indent="-361950" algn="l" rtl="0">
              <a:spcBef>
                <a:spcPts val="0"/>
              </a:spcBef>
              <a:spcAft>
                <a:spcPts val="0"/>
              </a:spcAft>
              <a:buSzPts val="2100"/>
              <a:buChar char="●"/>
            </a:pPr>
            <a:r>
              <a:rPr lang="fi" sz="2100"/>
              <a:t>Billions of dollars of assets</a:t>
            </a:r>
            <a:endParaRPr sz="2100"/>
          </a:p>
          <a:p>
            <a:pPr marL="457200" lvl="0" indent="-361950" algn="l" rtl="0">
              <a:spcBef>
                <a:spcPts val="0"/>
              </a:spcBef>
              <a:spcAft>
                <a:spcPts val="0"/>
              </a:spcAft>
              <a:buSzPts val="2100"/>
              <a:buChar char="●"/>
            </a:pPr>
            <a:r>
              <a:rPr lang="fi" sz="2100"/>
              <a:t>And this…</a:t>
            </a:r>
            <a:endParaRPr sz="2100"/>
          </a:p>
          <a:p>
            <a:pPr marL="0" lvl="0" indent="0" algn="l" rtl="0">
              <a:spcBef>
                <a:spcPts val="0"/>
              </a:spcBef>
              <a:spcAft>
                <a:spcPts val="0"/>
              </a:spcAft>
              <a:buNone/>
            </a:pPr>
            <a:endParaRPr sz="1800"/>
          </a:p>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34"/>
          <p:cNvPicPr preferRelativeResize="0"/>
          <p:nvPr/>
        </p:nvPicPr>
        <p:blipFill>
          <a:blip r:embed="rId3">
            <a:alphaModFix/>
          </a:blip>
          <a:stretch>
            <a:fillRect/>
          </a:stretch>
        </p:blipFill>
        <p:spPr>
          <a:xfrm>
            <a:off x="1075200" y="1378324"/>
            <a:ext cx="5359218" cy="3288926"/>
          </a:xfrm>
          <a:prstGeom prst="rect">
            <a:avLst/>
          </a:prstGeom>
          <a:noFill/>
          <a:ln>
            <a:noFill/>
          </a:ln>
        </p:spPr>
      </p:pic>
      <p:sp>
        <p:nvSpPr>
          <p:cNvPr id="4" name="TextBox 3">
            <a:extLst>
              <a:ext uri="{FF2B5EF4-FFF2-40B4-BE49-F238E27FC236}">
                <a16:creationId xmlns:a16="http://schemas.microsoft.com/office/drawing/2014/main" id="{57E37CE3-382A-4083-9511-423D9F38A77F}"/>
              </a:ext>
            </a:extLst>
          </p:cNvPr>
          <p:cNvSpPr txBox="1"/>
          <p:nvPr/>
        </p:nvSpPr>
        <p:spPr>
          <a:xfrm>
            <a:off x="3274359" y="555444"/>
            <a:ext cx="4572000" cy="307777"/>
          </a:xfrm>
          <a:prstGeom prst="rect">
            <a:avLst/>
          </a:prstGeom>
          <a:noFill/>
        </p:spPr>
        <p:txBody>
          <a:bodyPr wrap="square">
            <a:spAutoFit/>
          </a:bodyPr>
          <a:lstStyle/>
          <a:p>
            <a:pPr marL="0" lvl="0" indent="0" algn="l" rtl="0">
              <a:spcBef>
                <a:spcPts val="0"/>
              </a:spcBef>
              <a:spcAft>
                <a:spcPts val="0"/>
              </a:spcAft>
              <a:buNone/>
            </a:pPr>
            <a:r>
              <a:rPr lang="fi-FI" dirty="0"/>
              <a:t>…</a:t>
            </a:r>
            <a:r>
              <a:rPr lang="fi-FI" dirty="0" err="1"/>
              <a:t>Graceland</a:t>
            </a:r>
            <a:r>
              <a:rPr lang="fi-FI" dirty="0"/>
              <a:t>, </a:t>
            </a:r>
            <a:r>
              <a:rPr lang="fi-FI" dirty="0" err="1"/>
              <a:t>Putin’s</a:t>
            </a:r>
            <a:r>
              <a:rPr lang="fi-FI" dirty="0"/>
              <a:t> </a:t>
            </a:r>
            <a:r>
              <a:rPr lang="fi-FI" dirty="0" err="1"/>
              <a:t>yacht</a:t>
            </a:r>
            <a:r>
              <a:rPr lang="fi-FI" dirty="0"/>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5"/>
          <p:cNvPicPr preferRelativeResize="0"/>
          <p:nvPr/>
        </p:nvPicPr>
        <p:blipFill>
          <a:blip r:embed="rId3">
            <a:alphaModFix/>
          </a:blip>
          <a:stretch>
            <a:fillRect/>
          </a:stretch>
        </p:blipFill>
        <p:spPr>
          <a:xfrm>
            <a:off x="670025" y="2602436"/>
            <a:ext cx="2214024" cy="1220711"/>
          </a:xfrm>
          <a:prstGeom prst="rect">
            <a:avLst/>
          </a:prstGeom>
          <a:noFill/>
          <a:ln>
            <a:noFill/>
          </a:ln>
        </p:spPr>
      </p:pic>
      <p:pic>
        <p:nvPicPr>
          <p:cNvPr id="194" name="Google Shape;194;p35"/>
          <p:cNvPicPr preferRelativeResize="0"/>
          <p:nvPr/>
        </p:nvPicPr>
        <p:blipFill>
          <a:blip r:embed="rId4">
            <a:alphaModFix/>
          </a:blip>
          <a:stretch>
            <a:fillRect/>
          </a:stretch>
        </p:blipFill>
        <p:spPr>
          <a:xfrm>
            <a:off x="6784450" y="2601212"/>
            <a:ext cx="2214025" cy="1223170"/>
          </a:xfrm>
          <a:prstGeom prst="rect">
            <a:avLst/>
          </a:prstGeom>
          <a:noFill/>
          <a:ln>
            <a:noFill/>
          </a:ln>
        </p:spPr>
      </p:pic>
      <p:pic>
        <p:nvPicPr>
          <p:cNvPr id="195" name="Google Shape;195;p35"/>
          <p:cNvPicPr preferRelativeResize="0"/>
          <p:nvPr/>
        </p:nvPicPr>
        <p:blipFill>
          <a:blip r:embed="rId5">
            <a:alphaModFix/>
          </a:blip>
          <a:stretch>
            <a:fillRect/>
          </a:stretch>
        </p:blipFill>
        <p:spPr>
          <a:xfrm>
            <a:off x="3568625" y="2571750"/>
            <a:ext cx="2374750" cy="1282075"/>
          </a:xfrm>
          <a:prstGeom prst="rect">
            <a:avLst/>
          </a:prstGeom>
          <a:noFill/>
          <a:ln>
            <a:noFill/>
          </a:ln>
        </p:spPr>
      </p:pic>
      <p:sp>
        <p:nvSpPr>
          <p:cNvPr id="196" name="Google Shape;196;p35"/>
          <p:cNvSpPr txBox="1"/>
          <p:nvPr/>
        </p:nvSpPr>
        <p:spPr>
          <a:xfrm>
            <a:off x="561850" y="546175"/>
            <a:ext cx="7968000" cy="1231500"/>
          </a:xfrm>
          <a:prstGeom prst="rect">
            <a:avLst/>
          </a:prstGeom>
          <a:noFill/>
          <a:ln>
            <a:noFill/>
          </a:ln>
        </p:spPr>
        <p:txBody>
          <a:bodyPr spcFirstLastPara="1" wrap="square" lIns="91425" tIns="91425" rIns="91425" bIns="91425" anchor="t" anchorCtr="0">
            <a:spAutoFit/>
          </a:bodyPr>
          <a:lstStyle/>
          <a:p>
            <a:pPr marL="0" lvl="0" indent="457200" algn="ctr" rtl="0">
              <a:spcBef>
                <a:spcPts val="0"/>
              </a:spcBef>
              <a:spcAft>
                <a:spcPts val="0"/>
              </a:spcAft>
              <a:buNone/>
            </a:pPr>
            <a:r>
              <a:rPr lang="fi" sz="3400"/>
              <a:t>How to investigate seized assets of sanctioned persons?</a:t>
            </a:r>
            <a:endParaRPr sz="34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6"/>
          <p:cNvSpPr txBox="1">
            <a:spLocks noGrp="1"/>
          </p:cNvSpPr>
          <p:nvPr>
            <p:ph type="title"/>
          </p:nvPr>
        </p:nvSpPr>
        <p:spPr>
          <a:xfrm>
            <a:off x="311700" y="445025"/>
            <a:ext cx="8520600" cy="1270200"/>
          </a:xfrm>
          <a:prstGeom prst="rect">
            <a:avLst/>
          </a:prstGeom>
        </p:spPr>
        <p:txBody>
          <a:bodyPr spcFirstLastPara="1" wrap="square" lIns="91425" tIns="91425" rIns="91425" bIns="91425" anchor="t" anchorCtr="0">
            <a:normAutofit fontScale="90000"/>
          </a:bodyPr>
          <a:lstStyle/>
          <a:p>
            <a:pPr marL="0" lvl="0" indent="457200" algn="ctr" rtl="0">
              <a:spcBef>
                <a:spcPts val="0"/>
              </a:spcBef>
              <a:spcAft>
                <a:spcPts val="0"/>
              </a:spcAft>
              <a:buClr>
                <a:schemeClr val="dk1"/>
              </a:buClr>
              <a:buSzPct val="32352"/>
              <a:buFont typeface="Arial"/>
              <a:buNone/>
            </a:pPr>
            <a:r>
              <a:rPr lang="fi" sz="3400"/>
              <a:t>How do you investigate seized assets of sanctioned persons?</a:t>
            </a:r>
            <a:endParaRPr sz="3400"/>
          </a:p>
          <a:p>
            <a:pPr marL="0" lvl="0" indent="457200" algn="l" rtl="0">
              <a:spcBef>
                <a:spcPts val="0"/>
              </a:spcBef>
              <a:spcAft>
                <a:spcPts val="0"/>
              </a:spcAft>
              <a:buClr>
                <a:schemeClr val="dk1"/>
              </a:buClr>
              <a:buSzPct val="57894"/>
              <a:buFont typeface="Arial"/>
              <a:buNone/>
            </a:pPr>
            <a:endParaRPr sz="1900" b="1"/>
          </a:p>
        </p:txBody>
      </p:sp>
      <p:sp>
        <p:nvSpPr>
          <p:cNvPr id="202" name="Google Shape;202;p36"/>
          <p:cNvSpPr txBox="1">
            <a:spLocks noGrp="1"/>
          </p:cNvSpPr>
          <p:nvPr>
            <p:ph type="body" idx="1"/>
          </p:nvPr>
        </p:nvSpPr>
        <p:spPr>
          <a:xfrm>
            <a:off x="656700" y="2316000"/>
            <a:ext cx="8520600" cy="1760700"/>
          </a:xfrm>
          <a:prstGeom prst="rect">
            <a:avLst/>
          </a:prstGeom>
        </p:spPr>
        <p:txBody>
          <a:bodyPr spcFirstLastPara="1" wrap="square" lIns="91425" tIns="91425" rIns="91425" bIns="91425" anchor="t" anchorCtr="0">
            <a:normAutofit/>
          </a:bodyPr>
          <a:lstStyle/>
          <a:p>
            <a:pPr marL="914400" lvl="0" indent="457200" algn="l" rtl="0">
              <a:spcBef>
                <a:spcPts val="0"/>
              </a:spcBef>
              <a:spcAft>
                <a:spcPts val="0"/>
              </a:spcAft>
              <a:buNone/>
            </a:pPr>
            <a:r>
              <a:rPr lang="fi" sz="2300">
                <a:solidFill>
                  <a:schemeClr val="dk1"/>
                </a:solidFill>
              </a:rPr>
              <a:t>FOIA: National Enforcement Authorities</a:t>
            </a:r>
            <a:endParaRPr sz="2300">
              <a:solidFill>
                <a:schemeClr val="dk1"/>
              </a:solidFill>
            </a:endParaRPr>
          </a:p>
          <a:p>
            <a:pPr marL="457200" lvl="0" indent="0" algn="l" rtl="0">
              <a:spcBef>
                <a:spcPts val="1200"/>
              </a:spcBef>
              <a:spcAft>
                <a:spcPts val="1200"/>
              </a:spcAft>
              <a:buNone/>
            </a:pPr>
            <a:endParaRPr>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7"/>
          <p:cNvSpPr txBox="1">
            <a:spLocks noGrp="1"/>
          </p:cNvSpPr>
          <p:nvPr>
            <p:ph type="title"/>
          </p:nvPr>
        </p:nvSpPr>
        <p:spPr>
          <a:xfrm>
            <a:off x="311700" y="445025"/>
            <a:ext cx="8520600" cy="1418700"/>
          </a:xfrm>
          <a:prstGeom prst="rect">
            <a:avLst/>
          </a:prstGeom>
        </p:spPr>
        <p:txBody>
          <a:bodyPr spcFirstLastPara="1" wrap="square" lIns="91425" tIns="91425" rIns="91425" bIns="91425" anchor="t" anchorCtr="0">
            <a:noAutofit/>
          </a:bodyPr>
          <a:lstStyle/>
          <a:p>
            <a:pPr marL="3200400" lvl="0" indent="457200" algn="l" rtl="0">
              <a:spcBef>
                <a:spcPts val="0"/>
              </a:spcBef>
              <a:spcAft>
                <a:spcPts val="0"/>
              </a:spcAft>
              <a:buClr>
                <a:schemeClr val="dk1"/>
              </a:buClr>
              <a:buSzPts val="1100"/>
              <a:buFont typeface="Arial"/>
              <a:buNone/>
            </a:pPr>
            <a:r>
              <a:rPr lang="fi" sz="3800" b="1"/>
              <a:t>BINGO!</a:t>
            </a:r>
            <a:endParaRPr sz="3800"/>
          </a:p>
          <a:p>
            <a:pPr marL="457200" lvl="0" indent="457200" algn="l" rtl="0">
              <a:spcBef>
                <a:spcPts val="0"/>
              </a:spcBef>
              <a:spcAft>
                <a:spcPts val="0"/>
              </a:spcAft>
              <a:buNone/>
            </a:pPr>
            <a:endParaRPr sz="2900"/>
          </a:p>
        </p:txBody>
      </p:sp>
      <p:sp>
        <p:nvSpPr>
          <p:cNvPr id="208" name="Google Shape;208;p37"/>
          <p:cNvSpPr txBox="1">
            <a:spLocks noGrp="1"/>
          </p:cNvSpPr>
          <p:nvPr>
            <p:ph type="body" idx="1"/>
          </p:nvPr>
        </p:nvSpPr>
        <p:spPr>
          <a:xfrm>
            <a:off x="432050" y="2251800"/>
            <a:ext cx="8520600" cy="1760700"/>
          </a:xfrm>
          <a:prstGeom prst="rect">
            <a:avLst/>
          </a:prstGeom>
        </p:spPr>
        <p:txBody>
          <a:bodyPr spcFirstLastPara="1" wrap="square" lIns="91425" tIns="91425" rIns="91425" bIns="91425" anchor="t" anchorCtr="0">
            <a:normAutofit/>
          </a:bodyPr>
          <a:lstStyle/>
          <a:p>
            <a:pPr marL="2286000" lvl="0" indent="0" algn="l" rtl="0">
              <a:spcBef>
                <a:spcPts val="0"/>
              </a:spcBef>
              <a:spcAft>
                <a:spcPts val="0"/>
              </a:spcAft>
              <a:buNone/>
            </a:pPr>
            <a:r>
              <a:rPr lang="fi" sz="2900">
                <a:solidFill>
                  <a:schemeClr val="dk1"/>
                </a:solidFill>
              </a:rPr>
              <a:t>We got all the decision!</a:t>
            </a:r>
            <a:endParaRPr sz="2900">
              <a:solidFill>
                <a:schemeClr val="dk1"/>
              </a:solidFill>
            </a:endParaRPr>
          </a:p>
          <a:p>
            <a:pPr marL="457200" lvl="0" indent="0" algn="l" rtl="0">
              <a:spcBef>
                <a:spcPts val="1200"/>
              </a:spcBef>
              <a:spcAft>
                <a:spcPts val="1200"/>
              </a:spcAft>
              <a:buNone/>
            </a:pPr>
            <a:endParaRPr>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8"/>
          <p:cNvSpPr txBox="1">
            <a:spLocks noGrp="1"/>
          </p:cNvSpPr>
          <p:nvPr>
            <p:ph type="title"/>
          </p:nvPr>
        </p:nvSpPr>
        <p:spPr>
          <a:xfrm>
            <a:off x="311700" y="445025"/>
            <a:ext cx="8520600" cy="1171500"/>
          </a:xfrm>
          <a:prstGeom prst="rect">
            <a:avLst/>
          </a:prstGeom>
        </p:spPr>
        <p:txBody>
          <a:bodyPr spcFirstLastPara="1" wrap="square" lIns="91425" tIns="91425" rIns="91425" bIns="91425" anchor="t" anchorCtr="0">
            <a:noAutofit/>
          </a:bodyPr>
          <a:lstStyle/>
          <a:p>
            <a:pPr marL="3200400" lvl="0" indent="457200" algn="l" rtl="0">
              <a:spcBef>
                <a:spcPts val="0"/>
              </a:spcBef>
              <a:spcAft>
                <a:spcPts val="0"/>
              </a:spcAft>
              <a:buClr>
                <a:schemeClr val="dk1"/>
              </a:buClr>
              <a:buSzPts val="990"/>
              <a:buFont typeface="Arial"/>
              <a:buNone/>
            </a:pPr>
            <a:r>
              <a:rPr lang="fi" sz="4310" b="1"/>
              <a:t>SHIT!!</a:t>
            </a:r>
            <a:endParaRPr sz="5120"/>
          </a:p>
          <a:p>
            <a:pPr marL="457200" lvl="0" indent="457200" algn="l" rtl="0">
              <a:spcBef>
                <a:spcPts val="0"/>
              </a:spcBef>
              <a:spcAft>
                <a:spcPts val="0"/>
              </a:spcAft>
              <a:buSzPts val="990"/>
              <a:buNone/>
            </a:pPr>
            <a:endParaRPr sz="2520"/>
          </a:p>
        </p:txBody>
      </p:sp>
      <p:sp>
        <p:nvSpPr>
          <p:cNvPr id="214" name="Google Shape;214;p38"/>
          <p:cNvSpPr txBox="1">
            <a:spLocks noGrp="1"/>
          </p:cNvSpPr>
          <p:nvPr>
            <p:ph type="body" idx="1"/>
          </p:nvPr>
        </p:nvSpPr>
        <p:spPr>
          <a:xfrm>
            <a:off x="375875" y="1978975"/>
            <a:ext cx="8520600" cy="17607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dirty="0">
              <a:solidFill>
                <a:schemeClr val="dk1"/>
              </a:solidFill>
            </a:endParaRPr>
          </a:p>
          <a:p>
            <a:pPr marL="457200" lvl="0" indent="457200" algn="l" rtl="0">
              <a:spcBef>
                <a:spcPts val="1200"/>
              </a:spcBef>
              <a:spcAft>
                <a:spcPts val="1200"/>
              </a:spcAft>
              <a:buNone/>
            </a:pPr>
            <a:r>
              <a:rPr lang="fi" sz="2600" dirty="0">
                <a:solidFill>
                  <a:schemeClr val="dk1"/>
                </a:solidFill>
              </a:rPr>
              <a:t>All names, companies and car registration  numbers were hidden by authorities</a:t>
            </a:r>
            <a:endParaRPr sz="2600" dirty="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39"/>
          <p:cNvPicPr preferRelativeResize="0"/>
          <p:nvPr/>
        </p:nvPicPr>
        <p:blipFill>
          <a:blip r:embed="rId3">
            <a:alphaModFix/>
          </a:blip>
          <a:stretch>
            <a:fillRect/>
          </a:stretch>
        </p:blipFill>
        <p:spPr>
          <a:xfrm>
            <a:off x="3881396" y="837847"/>
            <a:ext cx="4387175" cy="3284525"/>
          </a:xfrm>
          <a:prstGeom prst="rect">
            <a:avLst/>
          </a:prstGeom>
          <a:noFill/>
          <a:ln>
            <a:noFill/>
          </a:ln>
        </p:spPr>
      </p:pic>
      <p:sp>
        <p:nvSpPr>
          <p:cNvPr id="220" name="Google Shape;220;p39"/>
          <p:cNvSpPr txBox="1"/>
          <p:nvPr/>
        </p:nvSpPr>
        <p:spPr>
          <a:xfrm>
            <a:off x="321124" y="369625"/>
            <a:ext cx="3080982"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dirty="0"/>
              <a:t>Case 1: Ferraris. The car registration number hidden</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0"/>
          <p:cNvSpPr txBox="1">
            <a:spLocks noGrp="1"/>
          </p:cNvSpPr>
          <p:nvPr>
            <p:ph type="title"/>
          </p:nvPr>
        </p:nvSpPr>
        <p:spPr>
          <a:xfrm>
            <a:off x="311700" y="445025"/>
            <a:ext cx="8520600" cy="1105500"/>
          </a:xfrm>
          <a:prstGeom prst="rect">
            <a:avLst/>
          </a:prstGeom>
        </p:spPr>
        <p:txBody>
          <a:bodyPr spcFirstLastPara="1" wrap="square" lIns="91425" tIns="91425" rIns="91425" bIns="91425" anchor="t" anchorCtr="0">
            <a:noAutofit/>
          </a:bodyPr>
          <a:lstStyle/>
          <a:p>
            <a:pPr marL="2743200" lvl="0" indent="457200" algn="l" rtl="0">
              <a:spcBef>
                <a:spcPts val="0"/>
              </a:spcBef>
              <a:spcAft>
                <a:spcPts val="0"/>
              </a:spcAft>
              <a:buSzPts val="990"/>
              <a:buNone/>
            </a:pPr>
            <a:r>
              <a:rPr lang="fi" sz="3820">
                <a:highlight>
                  <a:srgbClr val="FFFF00"/>
                </a:highlight>
              </a:rPr>
              <a:t>Don’t give up!</a:t>
            </a:r>
            <a:endParaRPr sz="3820">
              <a:highlight>
                <a:srgbClr val="FFFF00"/>
              </a:highlight>
            </a:endParaRPr>
          </a:p>
        </p:txBody>
      </p:sp>
      <p:sp>
        <p:nvSpPr>
          <p:cNvPr id="226" name="Google Shape;226;p40"/>
          <p:cNvSpPr txBox="1">
            <a:spLocks noGrp="1"/>
          </p:cNvSpPr>
          <p:nvPr>
            <p:ph type="body" idx="1"/>
          </p:nvPr>
        </p:nvSpPr>
        <p:spPr>
          <a:xfrm>
            <a:off x="311700" y="2067250"/>
            <a:ext cx="8623800" cy="28791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Clr>
                <a:schemeClr val="dk1"/>
              </a:buClr>
              <a:buSzPts val="2100"/>
              <a:buChar char="●"/>
            </a:pPr>
            <a:r>
              <a:rPr lang="fi" sz="2100">
                <a:solidFill>
                  <a:schemeClr val="dk1"/>
                </a:solidFill>
              </a:rPr>
              <a:t>New FOIA to the car registry with the exact car model</a:t>
            </a:r>
            <a:endParaRPr sz="2100">
              <a:solidFill>
                <a:schemeClr val="dk1"/>
              </a:solidFill>
            </a:endParaRPr>
          </a:p>
          <a:p>
            <a:pPr marL="457200" lvl="0" indent="-361950" algn="l" rtl="0">
              <a:spcBef>
                <a:spcPts val="0"/>
              </a:spcBef>
              <a:spcAft>
                <a:spcPts val="0"/>
              </a:spcAft>
              <a:buClr>
                <a:schemeClr val="dk1"/>
              </a:buClr>
              <a:buSzPts val="2100"/>
              <a:buChar char="●"/>
            </a:pPr>
            <a:r>
              <a:rPr lang="fi" sz="2100">
                <a:solidFill>
                  <a:schemeClr val="dk1"/>
                </a:solidFill>
              </a:rPr>
              <a:t>We got the product number</a:t>
            </a:r>
            <a:endParaRPr sz="2100">
              <a:solidFill>
                <a:schemeClr val="dk1"/>
              </a:solidFill>
            </a:endParaRPr>
          </a:p>
          <a:p>
            <a:pPr marL="457200" lvl="0" indent="-361950" algn="l" rtl="0">
              <a:spcBef>
                <a:spcPts val="0"/>
              </a:spcBef>
              <a:spcAft>
                <a:spcPts val="0"/>
              </a:spcAft>
              <a:buClr>
                <a:schemeClr val="dk1"/>
              </a:buClr>
              <a:buSzPts val="2100"/>
              <a:buChar char="●"/>
            </a:pPr>
            <a:r>
              <a:rPr lang="fi" sz="2100">
                <a:solidFill>
                  <a:schemeClr val="dk1"/>
                </a:solidFill>
              </a:rPr>
              <a:t>With the product number we could go to the car registry database</a:t>
            </a:r>
            <a:endParaRPr sz="2100">
              <a:solidFill>
                <a:schemeClr val="dk1"/>
              </a:solidFill>
            </a:endParaRPr>
          </a:p>
          <a:p>
            <a:pPr marL="457200" lvl="0" indent="-361950" algn="l" rtl="0">
              <a:spcBef>
                <a:spcPts val="0"/>
              </a:spcBef>
              <a:spcAft>
                <a:spcPts val="0"/>
              </a:spcAft>
              <a:buClr>
                <a:schemeClr val="dk1"/>
              </a:buClr>
              <a:buSzPts val="2100"/>
              <a:buChar char="●"/>
            </a:pPr>
            <a:r>
              <a:rPr lang="fi" sz="2100">
                <a:solidFill>
                  <a:schemeClr val="dk1"/>
                </a:solidFill>
              </a:rPr>
              <a:t>There we got the owner….</a:t>
            </a:r>
            <a:endParaRPr sz="2100">
              <a:solidFill>
                <a:schemeClr val="dk1"/>
              </a:solidFill>
            </a:endParaRPr>
          </a:p>
          <a:p>
            <a:pPr marL="457200" lvl="0" indent="0" algn="l" rtl="0">
              <a:spcBef>
                <a:spcPts val="1200"/>
              </a:spcBef>
              <a:spcAft>
                <a:spcPts val="1200"/>
              </a:spcAft>
              <a:buNone/>
            </a:pPr>
            <a:endParaRPr>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41"/>
          <p:cNvPicPr preferRelativeResize="0"/>
          <p:nvPr/>
        </p:nvPicPr>
        <p:blipFill>
          <a:blip r:embed="rId3">
            <a:alphaModFix/>
          </a:blip>
          <a:stretch>
            <a:fillRect/>
          </a:stretch>
        </p:blipFill>
        <p:spPr>
          <a:xfrm>
            <a:off x="746200" y="467338"/>
            <a:ext cx="3576749" cy="4315246"/>
          </a:xfrm>
          <a:prstGeom prst="rect">
            <a:avLst/>
          </a:prstGeom>
          <a:noFill/>
          <a:ln>
            <a:noFill/>
          </a:ln>
        </p:spPr>
      </p:pic>
      <p:sp>
        <p:nvSpPr>
          <p:cNvPr id="232" name="Google Shape;232;p41"/>
          <p:cNvSpPr txBox="1"/>
          <p:nvPr/>
        </p:nvSpPr>
        <p:spPr>
          <a:xfrm>
            <a:off x="4758500" y="578275"/>
            <a:ext cx="4124400" cy="3263100"/>
          </a:xfrm>
          <a:prstGeom prst="rect">
            <a:avLst/>
          </a:prstGeom>
          <a:noFill/>
          <a:ln>
            <a:noFill/>
          </a:ln>
        </p:spPr>
        <p:txBody>
          <a:bodyPr spcFirstLastPara="1" wrap="square" lIns="91425" tIns="91425" rIns="91425" bIns="91425" anchor="t" anchorCtr="0">
            <a:spAutoFit/>
          </a:bodyPr>
          <a:lstStyle/>
          <a:p>
            <a:pPr marL="0" lvl="0" indent="457200" algn="l" rtl="0">
              <a:spcBef>
                <a:spcPts val="0"/>
              </a:spcBef>
              <a:spcAft>
                <a:spcPts val="0"/>
              </a:spcAft>
              <a:buNone/>
            </a:pPr>
            <a:r>
              <a:rPr lang="fi" sz="3800" b="1"/>
              <a:t>TADAAAA!!!</a:t>
            </a:r>
            <a:endParaRPr sz="3800" b="1"/>
          </a:p>
          <a:p>
            <a:pPr marL="0" lvl="0" indent="0" algn="l" rtl="0">
              <a:spcBef>
                <a:spcPts val="0"/>
              </a:spcBef>
              <a:spcAft>
                <a:spcPts val="0"/>
              </a:spcAft>
              <a:buNone/>
            </a:pPr>
            <a:endParaRPr sz="3200"/>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fi" sz="2200"/>
              <a:t>Owner is Boris Rotenberg, childhood friend of Putin. </a:t>
            </a:r>
            <a:endParaRPr sz="2200"/>
          </a:p>
          <a:p>
            <a:pPr marL="0" lvl="0" indent="0" algn="l" rtl="0">
              <a:spcBef>
                <a:spcPts val="0"/>
              </a:spcBef>
              <a:spcAft>
                <a:spcPts val="0"/>
              </a:spcAft>
              <a:buNone/>
            </a:pPr>
            <a:endParaRPr sz="2200"/>
          </a:p>
          <a:p>
            <a:pPr marL="0" lvl="0" indent="0" algn="l" rtl="0">
              <a:spcBef>
                <a:spcPts val="0"/>
              </a:spcBef>
              <a:spcAft>
                <a:spcPts val="0"/>
              </a:spcAft>
              <a:buNone/>
            </a:pPr>
            <a:r>
              <a:rPr lang="fi" sz="2200"/>
              <a:t>We have a story!</a:t>
            </a:r>
            <a:endParaRPr sz="2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665850" y="788100"/>
            <a:ext cx="5241600" cy="572700"/>
          </a:xfrm>
          <a:prstGeom prst="rect">
            <a:avLst/>
          </a:prstGeom>
        </p:spPr>
        <p:txBody>
          <a:bodyPr spcFirstLastPara="1" wrap="square" lIns="91425" tIns="91425" rIns="91425" bIns="91425" anchor="t" anchorCtr="0">
            <a:normAutofit fontScale="90000"/>
          </a:bodyPr>
          <a:lstStyle/>
          <a:p>
            <a:pPr marL="0" lvl="0" indent="0" algn="ctr" rtl="0">
              <a:lnSpc>
                <a:spcPct val="115000"/>
              </a:lnSpc>
              <a:spcBef>
                <a:spcPts val="0"/>
              </a:spcBef>
              <a:spcAft>
                <a:spcPts val="0"/>
              </a:spcAft>
              <a:buNone/>
            </a:pPr>
            <a:r>
              <a:rPr lang="fi" sz="2800"/>
              <a:t>In the shadow </a:t>
            </a:r>
            <a:endParaRPr sz="2800"/>
          </a:p>
          <a:p>
            <a:pPr marL="0" lvl="0" indent="0" algn="ctr" rtl="0">
              <a:lnSpc>
                <a:spcPct val="115000"/>
              </a:lnSpc>
              <a:spcBef>
                <a:spcPts val="1200"/>
              </a:spcBef>
              <a:spcAft>
                <a:spcPts val="1200"/>
              </a:spcAft>
              <a:buClr>
                <a:schemeClr val="dk1"/>
              </a:buClr>
              <a:buSzPct val="39285"/>
              <a:buFont typeface="Arial"/>
              <a:buNone/>
            </a:pPr>
            <a:r>
              <a:rPr lang="fi" sz="2800"/>
              <a:t>of Russian money</a:t>
            </a:r>
            <a:endParaRPr sz="3800"/>
          </a:p>
        </p:txBody>
      </p:sp>
      <p:sp>
        <p:nvSpPr>
          <p:cNvPr id="77" name="Google Shape;77;p16"/>
          <p:cNvSpPr txBox="1">
            <a:spLocks noGrp="1"/>
          </p:cNvSpPr>
          <p:nvPr>
            <p:ph type="body" idx="1"/>
          </p:nvPr>
        </p:nvSpPr>
        <p:spPr>
          <a:xfrm>
            <a:off x="207375" y="417775"/>
            <a:ext cx="5949900" cy="4326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i"/>
              <a:t>CASE 1</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457200" lvl="0" indent="0" algn="l" rtl="0">
              <a:spcBef>
                <a:spcPts val="1200"/>
              </a:spcBef>
              <a:spcAft>
                <a:spcPts val="0"/>
              </a:spcAft>
              <a:buNone/>
            </a:pPr>
            <a:r>
              <a:rPr lang="fi" u="sng">
                <a:solidFill>
                  <a:schemeClr val="hlink"/>
                </a:solidFill>
                <a:hlinkClick r:id="rId3"/>
              </a:rPr>
              <a:t>areena.yle.fi/1-50654062</a:t>
            </a:r>
            <a:r>
              <a:rPr lang="fi">
                <a:solidFill>
                  <a:schemeClr val="dk1"/>
                </a:solidFill>
              </a:rPr>
              <a:t> (English subtitles)</a:t>
            </a:r>
            <a:endParaRPr>
              <a:solidFill>
                <a:schemeClr val="dk1"/>
              </a:solidFill>
            </a:endParaRPr>
          </a:p>
          <a:p>
            <a:pPr marL="457200" lvl="0" indent="0" algn="l" rtl="0">
              <a:spcBef>
                <a:spcPts val="1200"/>
              </a:spcBef>
              <a:spcAft>
                <a:spcPts val="1200"/>
              </a:spcAft>
              <a:buNone/>
            </a:pPr>
            <a:endParaRPr>
              <a:solidFill>
                <a:schemeClr val="dk1"/>
              </a:solidFill>
            </a:endParaRPr>
          </a:p>
        </p:txBody>
      </p:sp>
      <p:pic>
        <p:nvPicPr>
          <p:cNvPr id="78" name="Google Shape;78;p16"/>
          <p:cNvPicPr preferRelativeResize="0"/>
          <p:nvPr/>
        </p:nvPicPr>
        <p:blipFill>
          <a:blip r:embed="rId4">
            <a:alphaModFix/>
          </a:blip>
          <a:stretch>
            <a:fillRect/>
          </a:stretch>
        </p:blipFill>
        <p:spPr>
          <a:xfrm>
            <a:off x="5737450" y="553239"/>
            <a:ext cx="2937650" cy="41910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42"/>
          <p:cNvPicPr preferRelativeResize="0"/>
          <p:nvPr/>
        </p:nvPicPr>
        <p:blipFill>
          <a:blip r:embed="rId3">
            <a:alphaModFix/>
          </a:blip>
          <a:stretch>
            <a:fillRect/>
          </a:stretch>
        </p:blipFill>
        <p:spPr>
          <a:xfrm>
            <a:off x="1741175" y="1797350"/>
            <a:ext cx="5810250" cy="2352675"/>
          </a:xfrm>
          <a:prstGeom prst="rect">
            <a:avLst/>
          </a:prstGeom>
          <a:noFill/>
          <a:ln>
            <a:noFill/>
          </a:ln>
        </p:spPr>
      </p:pic>
      <p:sp>
        <p:nvSpPr>
          <p:cNvPr id="238" name="Google Shape;238;p42"/>
          <p:cNvSpPr txBox="1"/>
          <p:nvPr/>
        </p:nvSpPr>
        <p:spPr>
          <a:xfrm>
            <a:off x="305075" y="369625"/>
            <a:ext cx="319116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dirty="0"/>
              <a:t>Case 2: seized shares in a company, name hidden by authorities</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3"/>
          <p:cNvSpPr txBox="1"/>
          <p:nvPr/>
        </p:nvSpPr>
        <p:spPr>
          <a:xfrm>
            <a:off x="564775" y="2571750"/>
            <a:ext cx="8014447" cy="2046684"/>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SzPts val="2100"/>
              <a:buChar char="●"/>
            </a:pPr>
            <a:r>
              <a:rPr lang="fi" sz="2100" dirty="0"/>
              <a:t>SARL -&gt; French or Luxembourg company</a:t>
            </a:r>
            <a:endParaRPr sz="2100" dirty="0"/>
          </a:p>
          <a:p>
            <a:pPr marL="457200" lvl="0" indent="-361950" algn="l" rtl="0">
              <a:spcBef>
                <a:spcPts val="0"/>
              </a:spcBef>
              <a:spcAft>
                <a:spcPts val="0"/>
              </a:spcAft>
              <a:buSzPts val="2100"/>
              <a:buChar char="●"/>
            </a:pPr>
            <a:r>
              <a:rPr lang="fi" sz="2100" dirty="0"/>
              <a:t>The number of shares</a:t>
            </a:r>
            <a:endParaRPr sz="2100" dirty="0"/>
          </a:p>
          <a:p>
            <a:pPr marL="457200" lvl="0" indent="-361950" algn="l" rtl="0">
              <a:spcBef>
                <a:spcPts val="0"/>
              </a:spcBef>
              <a:spcAft>
                <a:spcPts val="0"/>
              </a:spcAft>
              <a:buSzPts val="2100"/>
              <a:buChar char="●"/>
            </a:pPr>
            <a:r>
              <a:rPr lang="fi" sz="2100" dirty="0"/>
              <a:t>My colleague happened to remember the number of shares</a:t>
            </a:r>
            <a:endParaRPr sz="2100" dirty="0"/>
          </a:p>
          <a:p>
            <a:pPr marL="457200" lvl="0" indent="-361950" algn="l" rtl="0">
              <a:spcBef>
                <a:spcPts val="0"/>
              </a:spcBef>
              <a:spcAft>
                <a:spcPts val="0"/>
              </a:spcAft>
              <a:buSzPts val="2100"/>
              <a:buChar char="●"/>
            </a:pPr>
            <a:r>
              <a:rPr lang="fi" sz="2100" dirty="0"/>
              <a:t>Timchenko’s shares of a big sports hall in Helsinki</a:t>
            </a:r>
            <a:endParaRPr sz="2100" dirty="0"/>
          </a:p>
          <a:p>
            <a:pPr marL="457200" lvl="0" indent="-361950" algn="l" rtl="0">
              <a:spcBef>
                <a:spcPts val="0"/>
              </a:spcBef>
              <a:spcAft>
                <a:spcPts val="0"/>
              </a:spcAft>
              <a:buSzPts val="2100"/>
              <a:buChar char="●"/>
            </a:pPr>
            <a:r>
              <a:rPr lang="fi" sz="2100" dirty="0"/>
              <a:t>Game of poker with the authorities -&gt; get them to confirm</a:t>
            </a:r>
            <a:endParaRPr sz="1800" dirty="0"/>
          </a:p>
          <a:p>
            <a:pPr marL="457200" lvl="0" indent="0" algn="l" rtl="0">
              <a:spcBef>
                <a:spcPts val="0"/>
              </a:spcBef>
              <a:spcAft>
                <a:spcPts val="0"/>
              </a:spcAft>
              <a:buNone/>
            </a:pPr>
            <a:endParaRPr sz="1600" dirty="0"/>
          </a:p>
        </p:txBody>
      </p:sp>
      <p:pic>
        <p:nvPicPr>
          <p:cNvPr id="244" name="Google Shape;244;p43"/>
          <p:cNvPicPr preferRelativeResize="0"/>
          <p:nvPr/>
        </p:nvPicPr>
        <p:blipFill>
          <a:blip r:embed="rId3">
            <a:alphaModFix/>
          </a:blip>
          <a:stretch>
            <a:fillRect/>
          </a:stretch>
        </p:blipFill>
        <p:spPr>
          <a:xfrm>
            <a:off x="2414175" y="363475"/>
            <a:ext cx="4315649" cy="17474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44"/>
          <p:cNvPicPr preferRelativeResize="0"/>
          <p:nvPr/>
        </p:nvPicPr>
        <p:blipFill>
          <a:blip r:embed="rId3">
            <a:alphaModFix/>
          </a:blip>
          <a:stretch>
            <a:fillRect/>
          </a:stretch>
        </p:blipFill>
        <p:spPr>
          <a:xfrm>
            <a:off x="618000" y="336725"/>
            <a:ext cx="5052424" cy="4470051"/>
          </a:xfrm>
          <a:prstGeom prst="rect">
            <a:avLst/>
          </a:prstGeom>
          <a:noFill/>
          <a:ln>
            <a:noFill/>
          </a:ln>
        </p:spPr>
      </p:pic>
      <p:sp>
        <p:nvSpPr>
          <p:cNvPr id="250" name="Google Shape;250;p44"/>
          <p:cNvSpPr txBox="1"/>
          <p:nvPr/>
        </p:nvSpPr>
        <p:spPr>
          <a:xfrm>
            <a:off x="5902125" y="2665850"/>
            <a:ext cx="3115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2400"/>
              <a:t>We have a new story!</a:t>
            </a:r>
            <a:endParaRPr sz="24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5"/>
          <p:cNvSpPr txBox="1">
            <a:spLocks noGrp="1"/>
          </p:cNvSpPr>
          <p:nvPr>
            <p:ph type="title"/>
          </p:nvPr>
        </p:nvSpPr>
        <p:spPr>
          <a:xfrm>
            <a:off x="311700" y="362600"/>
            <a:ext cx="8520600" cy="572700"/>
          </a:xfrm>
          <a:prstGeom prst="rect">
            <a:avLst/>
          </a:prstGeom>
        </p:spPr>
        <p:txBody>
          <a:bodyPr spcFirstLastPara="1" wrap="square" lIns="91425" tIns="91425" rIns="91425" bIns="91425" anchor="t" anchorCtr="0">
            <a:noAutofit/>
          </a:bodyPr>
          <a:lstStyle/>
          <a:p>
            <a:pPr marL="2286000" lvl="0" indent="457200" algn="l" rtl="0">
              <a:spcBef>
                <a:spcPts val="0"/>
              </a:spcBef>
              <a:spcAft>
                <a:spcPts val="0"/>
              </a:spcAft>
              <a:buSzPts val="990"/>
              <a:buNone/>
            </a:pPr>
            <a:r>
              <a:rPr lang="fi" sz="3420" dirty="0"/>
              <a:t>Tips and tricks</a:t>
            </a:r>
            <a:endParaRPr sz="3420" dirty="0"/>
          </a:p>
        </p:txBody>
      </p:sp>
      <p:sp>
        <p:nvSpPr>
          <p:cNvPr id="256" name="Google Shape;256;p45"/>
          <p:cNvSpPr txBox="1">
            <a:spLocks noGrp="1"/>
          </p:cNvSpPr>
          <p:nvPr>
            <p:ph type="body" idx="1"/>
          </p:nvPr>
        </p:nvSpPr>
        <p:spPr>
          <a:xfrm>
            <a:off x="311700" y="1017725"/>
            <a:ext cx="5517600" cy="3763175"/>
          </a:xfrm>
          <a:prstGeom prst="rect">
            <a:avLst/>
          </a:prstGeom>
        </p:spPr>
        <p:txBody>
          <a:bodyPr spcFirstLastPara="1" wrap="square" lIns="91425" tIns="91425" rIns="91425" bIns="91425" anchor="t" anchorCtr="0">
            <a:normAutofit fontScale="85000" lnSpcReduction="10000"/>
          </a:bodyPr>
          <a:lstStyle/>
          <a:p>
            <a:pPr marL="457200" lvl="0" indent="0" algn="l" rtl="0">
              <a:spcBef>
                <a:spcPts val="0"/>
              </a:spcBef>
              <a:spcAft>
                <a:spcPts val="0"/>
              </a:spcAft>
              <a:buNone/>
            </a:pPr>
            <a:endParaRPr dirty="0">
              <a:solidFill>
                <a:schemeClr val="dk1"/>
              </a:solidFill>
            </a:endParaRPr>
          </a:p>
          <a:p>
            <a:pPr marL="457200" lvl="0" indent="-361950" algn="l" rtl="0">
              <a:spcBef>
                <a:spcPts val="1200"/>
              </a:spcBef>
              <a:spcAft>
                <a:spcPts val="0"/>
              </a:spcAft>
              <a:buClr>
                <a:schemeClr val="dk1"/>
              </a:buClr>
              <a:buSzPts val="2100"/>
              <a:buChar char="●"/>
            </a:pPr>
            <a:r>
              <a:rPr lang="fi" sz="2100" dirty="0">
                <a:solidFill>
                  <a:schemeClr val="dk1"/>
                </a:solidFill>
              </a:rPr>
              <a:t>Collaborate big or small</a:t>
            </a:r>
            <a:endParaRPr sz="2100" dirty="0">
              <a:solidFill>
                <a:schemeClr val="dk1"/>
              </a:solidFill>
            </a:endParaRPr>
          </a:p>
          <a:p>
            <a:pPr marL="457200" lvl="0" indent="-361950" algn="l" rtl="0">
              <a:spcBef>
                <a:spcPts val="0"/>
              </a:spcBef>
              <a:spcAft>
                <a:spcPts val="0"/>
              </a:spcAft>
              <a:buClr>
                <a:schemeClr val="dk1"/>
              </a:buClr>
              <a:buSzPts val="2100"/>
              <a:buChar char="●"/>
            </a:pPr>
            <a:r>
              <a:rPr lang="fi" sz="2100" dirty="0">
                <a:solidFill>
                  <a:schemeClr val="dk1"/>
                </a:solidFill>
              </a:rPr>
              <a:t>Team up with colleagues with different</a:t>
            </a:r>
            <a:endParaRPr sz="2100" dirty="0">
              <a:solidFill>
                <a:schemeClr val="dk1"/>
              </a:solidFill>
            </a:endParaRPr>
          </a:p>
          <a:p>
            <a:pPr marL="457200" lvl="0" indent="-361950" algn="l" rtl="0">
              <a:spcBef>
                <a:spcPts val="0"/>
              </a:spcBef>
              <a:spcAft>
                <a:spcPts val="0"/>
              </a:spcAft>
              <a:buClr>
                <a:schemeClr val="dk1"/>
              </a:buClr>
              <a:buSzPts val="2100"/>
              <a:buChar char="●"/>
            </a:pPr>
            <a:r>
              <a:rPr lang="fi" sz="2100" dirty="0">
                <a:solidFill>
                  <a:schemeClr val="dk1"/>
                </a:solidFill>
              </a:rPr>
              <a:t>Do FOIAs again, and again</a:t>
            </a:r>
            <a:endParaRPr sz="2100" dirty="0">
              <a:solidFill>
                <a:schemeClr val="dk1"/>
              </a:solidFill>
            </a:endParaRPr>
          </a:p>
          <a:p>
            <a:pPr marL="457200" lvl="0" indent="-361950" algn="l" rtl="0">
              <a:spcBef>
                <a:spcPts val="0"/>
              </a:spcBef>
              <a:spcAft>
                <a:spcPts val="0"/>
              </a:spcAft>
              <a:buClr>
                <a:schemeClr val="dk1"/>
              </a:buClr>
              <a:buSzPts val="2100"/>
              <a:buChar char="●"/>
            </a:pPr>
            <a:r>
              <a:rPr lang="fi" sz="2100" dirty="0">
                <a:solidFill>
                  <a:schemeClr val="dk1"/>
                </a:solidFill>
              </a:rPr>
              <a:t>Do a cronology - understand the context</a:t>
            </a:r>
            <a:endParaRPr sz="2100" dirty="0">
              <a:solidFill>
                <a:schemeClr val="dk1"/>
              </a:solidFill>
            </a:endParaRPr>
          </a:p>
          <a:p>
            <a:pPr marL="457200" lvl="0" indent="-361950" algn="l" rtl="0">
              <a:spcBef>
                <a:spcPts val="0"/>
              </a:spcBef>
              <a:spcAft>
                <a:spcPts val="0"/>
              </a:spcAft>
              <a:buClr>
                <a:schemeClr val="dk1"/>
              </a:buClr>
              <a:buSzPts val="2100"/>
              <a:buChar char="●"/>
            </a:pPr>
            <a:r>
              <a:rPr lang="fi" sz="2100" dirty="0">
                <a:solidFill>
                  <a:schemeClr val="dk1"/>
                </a:solidFill>
              </a:rPr>
              <a:t>Dataleaks is never enough - use open sources</a:t>
            </a:r>
          </a:p>
          <a:p>
            <a:pPr marL="457200" lvl="0" indent="-361950" algn="l" rtl="0">
              <a:spcBef>
                <a:spcPts val="0"/>
              </a:spcBef>
              <a:spcAft>
                <a:spcPts val="0"/>
              </a:spcAft>
              <a:buClr>
                <a:schemeClr val="dk1"/>
              </a:buClr>
              <a:buSzPts val="2100"/>
              <a:buChar char="●"/>
            </a:pPr>
            <a:r>
              <a:rPr lang="fi-FI" sz="2100" dirty="0" err="1">
                <a:solidFill>
                  <a:schemeClr val="dk1"/>
                </a:solidFill>
              </a:rPr>
              <a:t>Try</a:t>
            </a:r>
            <a:r>
              <a:rPr lang="fi-FI" sz="2100" dirty="0">
                <a:solidFill>
                  <a:schemeClr val="dk1"/>
                </a:solidFill>
              </a:rPr>
              <a:t> to </a:t>
            </a:r>
            <a:r>
              <a:rPr lang="fi-FI" sz="2100" dirty="0" err="1">
                <a:solidFill>
                  <a:schemeClr val="dk1"/>
                </a:solidFill>
              </a:rPr>
              <a:t>find</a:t>
            </a:r>
            <a:r>
              <a:rPr lang="fi-FI" sz="2100" dirty="0">
                <a:solidFill>
                  <a:schemeClr val="dk1"/>
                </a:solidFill>
              </a:rPr>
              <a:t> </a:t>
            </a:r>
            <a:r>
              <a:rPr lang="fi-FI" sz="2100" dirty="0" err="1">
                <a:solidFill>
                  <a:schemeClr val="dk1"/>
                </a:solidFill>
              </a:rPr>
              <a:t>the</a:t>
            </a:r>
            <a:r>
              <a:rPr lang="fi-FI" sz="2100" dirty="0">
                <a:solidFill>
                  <a:schemeClr val="dk1"/>
                </a:solidFill>
              </a:rPr>
              <a:t> </a:t>
            </a:r>
            <a:r>
              <a:rPr lang="fi-FI" sz="2100" dirty="0" err="1">
                <a:solidFill>
                  <a:schemeClr val="dk1"/>
                </a:solidFill>
              </a:rPr>
              <a:t>pattern</a:t>
            </a:r>
            <a:endParaRPr sz="2100" dirty="0">
              <a:solidFill>
                <a:schemeClr val="dk1"/>
              </a:solidFill>
            </a:endParaRPr>
          </a:p>
          <a:p>
            <a:pPr marL="457200" lvl="0" indent="-361950" algn="l" rtl="0">
              <a:spcBef>
                <a:spcPts val="0"/>
              </a:spcBef>
              <a:spcAft>
                <a:spcPts val="0"/>
              </a:spcAft>
              <a:buClr>
                <a:schemeClr val="dk1"/>
              </a:buClr>
              <a:buSzPts val="2100"/>
              <a:buChar char="●"/>
            </a:pPr>
            <a:r>
              <a:rPr lang="fi" sz="2100" dirty="0">
                <a:solidFill>
                  <a:schemeClr val="dk1"/>
                </a:solidFill>
              </a:rPr>
              <a:t>Get to know your databases</a:t>
            </a:r>
            <a:endParaRPr sz="2100" dirty="0">
              <a:solidFill>
                <a:schemeClr val="dk1"/>
              </a:solidFill>
            </a:endParaRPr>
          </a:p>
          <a:p>
            <a:pPr marL="457200" lvl="0" indent="-361950" algn="l" rtl="0">
              <a:spcBef>
                <a:spcPts val="0"/>
              </a:spcBef>
              <a:spcAft>
                <a:spcPts val="0"/>
              </a:spcAft>
              <a:buClr>
                <a:schemeClr val="dk1"/>
              </a:buClr>
              <a:buSzPts val="2100"/>
              <a:buChar char="●"/>
            </a:pPr>
            <a:r>
              <a:rPr lang="fi" sz="2100" dirty="0">
                <a:solidFill>
                  <a:schemeClr val="dk1"/>
                </a:solidFill>
              </a:rPr>
              <a:t>Think of getting information through the back door (case Ferrari)</a:t>
            </a:r>
            <a:endParaRPr sz="2100" dirty="0">
              <a:solidFill>
                <a:schemeClr val="dk1"/>
              </a:solidFill>
            </a:endParaRPr>
          </a:p>
          <a:p>
            <a:pPr marL="457200" lvl="0" indent="-361950" algn="l" rtl="0">
              <a:spcBef>
                <a:spcPts val="0"/>
              </a:spcBef>
              <a:spcAft>
                <a:spcPts val="0"/>
              </a:spcAft>
              <a:buClr>
                <a:schemeClr val="dk1"/>
              </a:buClr>
              <a:buSzPts val="2100"/>
              <a:buChar char="●"/>
            </a:pPr>
            <a:r>
              <a:rPr lang="fi" sz="2100" dirty="0">
                <a:solidFill>
                  <a:schemeClr val="dk1"/>
                </a:solidFill>
              </a:rPr>
              <a:t>Play poker games with the authorities</a:t>
            </a:r>
            <a:endParaRPr sz="2100" dirty="0">
              <a:solidFill>
                <a:schemeClr val="dk1"/>
              </a:solidFill>
            </a:endParaRPr>
          </a:p>
          <a:p>
            <a:pPr marL="457200" lvl="0" indent="-361950" algn="l" rtl="0">
              <a:spcBef>
                <a:spcPts val="0"/>
              </a:spcBef>
              <a:spcAft>
                <a:spcPts val="0"/>
              </a:spcAft>
              <a:buClr>
                <a:schemeClr val="dk1"/>
              </a:buClr>
              <a:buSzPts val="2100"/>
              <a:buChar char="●"/>
            </a:pPr>
            <a:r>
              <a:rPr lang="fi" sz="2100" dirty="0">
                <a:solidFill>
                  <a:schemeClr val="dk1"/>
                </a:solidFill>
              </a:rPr>
              <a:t>Don’t give up!</a:t>
            </a:r>
            <a:endParaRPr sz="2100" dirty="0">
              <a:solidFill>
                <a:schemeClr val="dk1"/>
              </a:solidFill>
            </a:endParaRPr>
          </a:p>
          <a:p>
            <a:pPr marL="457200" lvl="0" indent="0" algn="l" rtl="0">
              <a:spcBef>
                <a:spcPts val="1200"/>
              </a:spcBef>
              <a:spcAft>
                <a:spcPts val="1200"/>
              </a:spcAft>
              <a:buNone/>
            </a:pPr>
            <a:endParaRPr dirty="0">
              <a:solidFill>
                <a:schemeClr val="dk1"/>
              </a:solidFill>
            </a:endParaRPr>
          </a:p>
        </p:txBody>
      </p:sp>
      <p:pic>
        <p:nvPicPr>
          <p:cNvPr id="257" name="Google Shape;257;p45"/>
          <p:cNvPicPr preferRelativeResize="0"/>
          <p:nvPr/>
        </p:nvPicPr>
        <p:blipFill>
          <a:blip r:embed="rId3">
            <a:alphaModFix/>
          </a:blip>
          <a:stretch>
            <a:fillRect/>
          </a:stretch>
        </p:blipFill>
        <p:spPr>
          <a:xfrm>
            <a:off x="6080975" y="1070838"/>
            <a:ext cx="3063024" cy="30018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25000" lnSpcReduction="20000"/>
          </a:bodyPr>
          <a:lstStyle/>
          <a:p>
            <a:pPr marL="457200" lvl="0" indent="0" algn="l" rtl="0">
              <a:spcBef>
                <a:spcPts val="0"/>
              </a:spcBef>
              <a:spcAft>
                <a:spcPts val="0"/>
              </a:spcAft>
              <a:buNone/>
            </a:pPr>
            <a:endParaRPr>
              <a:solidFill>
                <a:schemeClr val="dk1"/>
              </a:solidFill>
            </a:endParaRPr>
          </a:p>
          <a:p>
            <a:pPr marL="1371600" lvl="0" indent="457200" algn="l" rtl="0">
              <a:spcBef>
                <a:spcPts val="1200"/>
              </a:spcBef>
              <a:spcAft>
                <a:spcPts val="0"/>
              </a:spcAft>
              <a:buNone/>
            </a:pPr>
            <a:endParaRPr sz="3869">
              <a:solidFill>
                <a:schemeClr val="dk1"/>
              </a:solidFill>
            </a:endParaRPr>
          </a:p>
          <a:p>
            <a:pPr marL="1371600" lvl="0" indent="457200" algn="l" rtl="0">
              <a:spcBef>
                <a:spcPts val="1200"/>
              </a:spcBef>
              <a:spcAft>
                <a:spcPts val="0"/>
              </a:spcAft>
              <a:buNone/>
            </a:pPr>
            <a:r>
              <a:rPr lang="fi" sz="14730">
                <a:solidFill>
                  <a:schemeClr val="dk1"/>
                </a:solidFill>
              </a:rPr>
              <a:t>THANK YOU!</a:t>
            </a:r>
            <a:endParaRPr sz="14730">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sz="6832">
              <a:solidFill>
                <a:schemeClr val="dk1"/>
              </a:solidFill>
            </a:endParaRPr>
          </a:p>
          <a:p>
            <a:pPr marL="0" lvl="0" indent="0" algn="l" rtl="0">
              <a:spcBef>
                <a:spcPts val="1200"/>
              </a:spcBef>
              <a:spcAft>
                <a:spcPts val="0"/>
              </a:spcAft>
              <a:buNone/>
            </a:pPr>
            <a:r>
              <a:rPr lang="fi" sz="7406" u="sng">
                <a:solidFill>
                  <a:schemeClr val="hlink"/>
                </a:solidFill>
                <a:hlinkClick r:id="rId3"/>
              </a:rPr>
              <a:t>minna.knus@yle.fi</a:t>
            </a:r>
            <a:endParaRPr sz="7406">
              <a:solidFill>
                <a:schemeClr val="dk1"/>
              </a:solidFill>
            </a:endParaRPr>
          </a:p>
          <a:p>
            <a:pPr marL="0" lvl="0" indent="0" algn="l" rtl="0">
              <a:spcBef>
                <a:spcPts val="1200"/>
              </a:spcBef>
              <a:spcAft>
                <a:spcPts val="0"/>
              </a:spcAft>
              <a:buNone/>
            </a:pPr>
            <a:r>
              <a:rPr lang="fi" sz="7406">
                <a:solidFill>
                  <a:schemeClr val="dk1"/>
                </a:solidFill>
              </a:rPr>
              <a:t>@minnaknus</a:t>
            </a:r>
            <a:endParaRPr sz="7406">
              <a:solidFill>
                <a:schemeClr val="dk1"/>
              </a:solidFill>
            </a:endParaRPr>
          </a:p>
          <a:p>
            <a:pPr marL="0" lvl="0" indent="0" algn="l" rtl="0">
              <a:spcBef>
                <a:spcPts val="1200"/>
              </a:spcBef>
              <a:spcAft>
                <a:spcPts val="1200"/>
              </a:spcAft>
              <a:buNone/>
            </a:pPr>
            <a:endParaRPr>
              <a:solidFill>
                <a:schemeClr val="dk1"/>
              </a:solidFill>
            </a:endParaRPr>
          </a:p>
        </p:txBody>
      </p:sp>
      <p:pic>
        <p:nvPicPr>
          <p:cNvPr id="263" name="Google Shape;263;p46"/>
          <p:cNvPicPr preferRelativeResize="0"/>
          <p:nvPr/>
        </p:nvPicPr>
        <p:blipFill>
          <a:blip r:embed="rId4">
            <a:alphaModFix/>
          </a:blip>
          <a:stretch>
            <a:fillRect/>
          </a:stretch>
        </p:blipFill>
        <p:spPr>
          <a:xfrm>
            <a:off x="6040850" y="1152475"/>
            <a:ext cx="3063024" cy="30018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7"/>
          <p:cNvPicPr preferRelativeResize="0"/>
          <p:nvPr/>
        </p:nvPicPr>
        <p:blipFill>
          <a:blip r:embed="rId3">
            <a:alphaModFix/>
          </a:blip>
          <a:stretch>
            <a:fillRect/>
          </a:stretch>
        </p:blipFill>
        <p:spPr>
          <a:xfrm>
            <a:off x="152400" y="152400"/>
            <a:ext cx="8602132" cy="48386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8"/>
          <p:cNvPicPr preferRelativeResize="0"/>
          <p:nvPr/>
        </p:nvPicPr>
        <p:blipFill>
          <a:blip r:embed="rId3">
            <a:alphaModFix/>
          </a:blip>
          <a:stretch>
            <a:fillRect/>
          </a:stretch>
        </p:blipFill>
        <p:spPr>
          <a:xfrm>
            <a:off x="88200" y="1388125"/>
            <a:ext cx="4766599" cy="2681226"/>
          </a:xfrm>
          <a:prstGeom prst="rect">
            <a:avLst/>
          </a:prstGeom>
          <a:noFill/>
          <a:ln>
            <a:noFill/>
          </a:ln>
        </p:spPr>
      </p:pic>
      <p:sp>
        <p:nvSpPr>
          <p:cNvPr id="89" name="Google Shape;89;p18"/>
          <p:cNvSpPr txBox="1"/>
          <p:nvPr/>
        </p:nvSpPr>
        <p:spPr>
          <a:xfrm>
            <a:off x="5175750" y="1252300"/>
            <a:ext cx="365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90" name="Google Shape;90;p18"/>
          <p:cNvSpPr txBox="1"/>
          <p:nvPr/>
        </p:nvSpPr>
        <p:spPr>
          <a:xfrm>
            <a:off x="5138100" y="1726975"/>
            <a:ext cx="4005900" cy="2385238"/>
          </a:xfrm>
          <a:prstGeom prst="rect">
            <a:avLst/>
          </a:prstGeom>
          <a:noFill/>
          <a:ln>
            <a:noFill/>
          </a:ln>
        </p:spPr>
        <p:txBody>
          <a:bodyPr spcFirstLastPara="1" wrap="square" lIns="91425" tIns="91425" rIns="91425" bIns="91425" anchor="t" anchorCtr="0">
            <a:spAutoFit/>
          </a:bodyPr>
          <a:lstStyle/>
          <a:p>
            <a:pPr marL="457200" lvl="0" indent="-387350" algn="l" rtl="0">
              <a:spcBef>
                <a:spcPts val="0"/>
              </a:spcBef>
              <a:spcAft>
                <a:spcPts val="0"/>
              </a:spcAft>
              <a:buSzPts val="2500"/>
              <a:buChar char="●"/>
            </a:pPr>
            <a:r>
              <a:rPr lang="fi" sz="2200" dirty="0">
                <a:solidFill>
                  <a:schemeClr val="dk1"/>
                </a:solidFill>
                <a:highlight>
                  <a:srgbClr val="FFFF00"/>
                </a:highlight>
              </a:rPr>
              <a:t>Learn the lingo</a:t>
            </a:r>
            <a:endParaRPr sz="2200" dirty="0">
              <a:solidFill>
                <a:schemeClr val="dk1"/>
              </a:solidFill>
              <a:highlight>
                <a:srgbClr val="FFFF00"/>
              </a:highlight>
            </a:endParaRPr>
          </a:p>
          <a:p>
            <a:pPr marL="457200" lvl="0" indent="-368300" algn="l" rtl="0">
              <a:spcBef>
                <a:spcPts val="0"/>
              </a:spcBef>
              <a:spcAft>
                <a:spcPts val="0"/>
              </a:spcAft>
              <a:buClr>
                <a:schemeClr val="dk1"/>
              </a:buClr>
              <a:buSzPts val="2200"/>
              <a:buChar char="●"/>
            </a:pPr>
            <a:r>
              <a:rPr lang="fi" sz="2200" dirty="0">
                <a:solidFill>
                  <a:schemeClr val="dk1"/>
                </a:solidFill>
              </a:rPr>
              <a:t>Understand the data</a:t>
            </a:r>
            <a:endParaRPr sz="2200" dirty="0">
              <a:solidFill>
                <a:schemeClr val="dk1"/>
              </a:solidFill>
            </a:endParaRPr>
          </a:p>
          <a:p>
            <a:pPr marL="457200" lvl="0" indent="-368300" algn="l" rtl="0">
              <a:spcBef>
                <a:spcPts val="0"/>
              </a:spcBef>
              <a:spcAft>
                <a:spcPts val="0"/>
              </a:spcAft>
              <a:buClr>
                <a:schemeClr val="dk1"/>
              </a:buClr>
              <a:buSzPts val="2200"/>
              <a:buChar char="●"/>
            </a:pPr>
            <a:r>
              <a:rPr lang="fi" sz="2200" dirty="0">
                <a:solidFill>
                  <a:schemeClr val="dk1"/>
                </a:solidFill>
                <a:highlight>
                  <a:srgbClr val="FFFF00"/>
                </a:highlight>
              </a:rPr>
              <a:t>Team up with smarter colleagues</a:t>
            </a:r>
            <a:endParaRPr sz="2200" dirty="0">
              <a:solidFill>
                <a:schemeClr val="dk1"/>
              </a:solidFill>
              <a:highlight>
                <a:srgbClr val="FFFF00"/>
              </a:highlight>
            </a:endParaRPr>
          </a:p>
          <a:p>
            <a:pPr marL="457200" lvl="0" indent="-368300" algn="l" rtl="0">
              <a:spcBef>
                <a:spcPts val="0"/>
              </a:spcBef>
              <a:spcAft>
                <a:spcPts val="0"/>
              </a:spcAft>
              <a:buClr>
                <a:schemeClr val="dk1"/>
              </a:buClr>
              <a:buSzPts val="2200"/>
              <a:buChar char="●"/>
            </a:pPr>
            <a:r>
              <a:rPr lang="fi" sz="2200" dirty="0">
                <a:solidFill>
                  <a:schemeClr val="dk1"/>
                </a:solidFill>
              </a:rPr>
              <a:t>Train your sitting muscles -&gt; no stories on a silver tray</a:t>
            </a:r>
            <a:endParaRPr sz="2200" dirty="0">
              <a:solidFill>
                <a:schemeClr val="dk1"/>
              </a:solidFill>
            </a:endParaRPr>
          </a:p>
          <a:p>
            <a:pPr marL="457200" lvl="0" indent="0" algn="l" rtl="0">
              <a:spcBef>
                <a:spcPts val="0"/>
              </a:spcBef>
              <a:spcAft>
                <a:spcPts val="0"/>
              </a:spcAft>
              <a:buNone/>
            </a:pPr>
            <a:endParaRPr sz="1100" dirty="0">
              <a:solidFill>
                <a:schemeClr val="dk1"/>
              </a:solidFill>
            </a:endParaRPr>
          </a:p>
        </p:txBody>
      </p:sp>
      <p:sp>
        <p:nvSpPr>
          <p:cNvPr id="91" name="Google Shape;91;p18"/>
          <p:cNvSpPr txBox="1"/>
          <p:nvPr/>
        </p:nvSpPr>
        <p:spPr>
          <a:xfrm>
            <a:off x="2583950" y="454525"/>
            <a:ext cx="46371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i" sz="2300"/>
              <a:t>      </a:t>
            </a:r>
            <a:r>
              <a:rPr lang="fi" sz="3800"/>
              <a:t>Huge dataleak</a:t>
            </a:r>
            <a:endParaRPr sz="3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311700" y="445025"/>
            <a:ext cx="5241600" cy="792300"/>
          </a:xfrm>
          <a:prstGeom prst="rect">
            <a:avLst/>
          </a:prstGeom>
        </p:spPr>
        <p:txBody>
          <a:bodyPr spcFirstLastPara="1" wrap="square" lIns="91425" tIns="91425" rIns="91425" bIns="91425" anchor="t" anchorCtr="0">
            <a:noAutofit/>
          </a:bodyPr>
          <a:lstStyle/>
          <a:p>
            <a:pPr marL="914400" lvl="0" indent="457200" algn="l" rtl="0">
              <a:lnSpc>
                <a:spcPct val="115000"/>
              </a:lnSpc>
              <a:spcBef>
                <a:spcPts val="0"/>
              </a:spcBef>
              <a:spcAft>
                <a:spcPts val="1200"/>
              </a:spcAft>
              <a:buNone/>
            </a:pPr>
            <a:r>
              <a:rPr lang="fi" sz="3844">
                <a:highlight>
                  <a:srgbClr val="FFFF00"/>
                </a:highlight>
              </a:rPr>
              <a:t>Focus</a:t>
            </a:r>
            <a:endParaRPr sz="4844">
              <a:highlight>
                <a:srgbClr val="FFFF00"/>
              </a:highlight>
            </a:endParaRPr>
          </a:p>
        </p:txBody>
      </p:sp>
      <p:sp>
        <p:nvSpPr>
          <p:cNvPr id="97" name="Google Shape;97;p19"/>
          <p:cNvSpPr txBox="1">
            <a:spLocks noGrp="1"/>
          </p:cNvSpPr>
          <p:nvPr>
            <p:ph type="body" idx="1"/>
          </p:nvPr>
        </p:nvSpPr>
        <p:spPr>
          <a:xfrm>
            <a:off x="311700" y="1119900"/>
            <a:ext cx="61158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dirty="0"/>
          </a:p>
          <a:p>
            <a:pPr marL="457200" lvl="0" indent="-355600" algn="l" rtl="0">
              <a:spcBef>
                <a:spcPts val="1200"/>
              </a:spcBef>
              <a:spcAft>
                <a:spcPts val="0"/>
              </a:spcAft>
              <a:buClr>
                <a:schemeClr val="dk1"/>
              </a:buClr>
              <a:buSzPts val="2000"/>
              <a:buChar char="●"/>
            </a:pPr>
            <a:r>
              <a:rPr lang="fi" sz="2000" dirty="0">
                <a:solidFill>
                  <a:schemeClr val="dk1"/>
                </a:solidFill>
              </a:rPr>
              <a:t>Finnish-Russian oligarch Gennady Timchenko</a:t>
            </a:r>
            <a:endParaRPr sz="2000" dirty="0">
              <a:solidFill>
                <a:schemeClr val="dk1"/>
              </a:solidFill>
            </a:endParaRPr>
          </a:p>
          <a:p>
            <a:pPr marL="457200" lvl="0" indent="-355600" algn="l" rtl="0">
              <a:spcBef>
                <a:spcPts val="0"/>
              </a:spcBef>
              <a:spcAft>
                <a:spcPts val="0"/>
              </a:spcAft>
              <a:buClr>
                <a:schemeClr val="dk1"/>
              </a:buClr>
              <a:buSzPts val="2000"/>
              <a:buChar char="●"/>
            </a:pPr>
            <a:r>
              <a:rPr lang="fi" sz="2000" dirty="0">
                <a:solidFill>
                  <a:schemeClr val="dk1"/>
                </a:solidFill>
              </a:rPr>
              <a:t>Putin’s inner circle</a:t>
            </a:r>
            <a:endParaRPr sz="2000" dirty="0">
              <a:solidFill>
                <a:schemeClr val="dk1"/>
              </a:solidFill>
            </a:endParaRPr>
          </a:p>
          <a:p>
            <a:pPr marL="457200" lvl="0" indent="-355600" algn="l" rtl="0">
              <a:spcBef>
                <a:spcPts val="0"/>
              </a:spcBef>
              <a:spcAft>
                <a:spcPts val="0"/>
              </a:spcAft>
              <a:buClr>
                <a:schemeClr val="dk1"/>
              </a:buClr>
              <a:buSzPts val="2000"/>
              <a:buChar char="●"/>
            </a:pPr>
            <a:r>
              <a:rPr lang="fi" sz="2000" dirty="0">
                <a:solidFill>
                  <a:schemeClr val="dk1"/>
                </a:solidFill>
              </a:rPr>
              <a:t>Secret company hub in Monaco</a:t>
            </a:r>
            <a:endParaRPr sz="2000" dirty="0">
              <a:solidFill>
                <a:schemeClr val="dk1"/>
              </a:solidFill>
            </a:endParaRPr>
          </a:p>
          <a:p>
            <a:pPr marL="457200" lvl="0" indent="-355600" algn="l" rtl="0">
              <a:spcBef>
                <a:spcPts val="0"/>
              </a:spcBef>
              <a:spcAft>
                <a:spcPts val="0"/>
              </a:spcAft>
              <a:buClr>
                <a:schemeClr val="dk1"/>
              </a:buClr>
              <a:buSzPts val="2000"/>
              <a:buChar char="●"/>
            </a:pPr>
            <a:r>
              <a:rPr lang="fi" sz="2000" dirty="0">
                <a:solidFill>
                  <a:schemeClr val="dk1"/>
                </a:solidFill>
              </a:rPr>
              <a:t>A billion euro secret deal</a:t>
            </a:r>
            <a:endParaRPr sz="2000" dirty="0">
              <a:solidFill>
                <a:schemeClr val="dk1"/>
              </a:solidFill>
            </a:endParaRPr>
          </a:p>
          <a:p>
            <a:pPr marL="457200" lvl="0" indent="-355600" algn="l" rtl="0">
              <a:spcBef>
                <a:spcPts val="0"/>
              </a:spcBef>
              <a:spcAft>
                <a:spcPts val="0"/>
              </a:spcAft>
              <a:buClr>
                <a:schemeClr val="dk1"/>
              </a:buClr>
              <a:buSzPts val="2000"/>
              <a:buChar char="●"/>
            </a:pPr>
            <a:r>
              <a:rPr lang="fi" sz="2000" dirty="0">
                <a:solidFill>
                  <a:schemeClr val="dk1"/>
                </a:solidFill>
              </a:rPr>
              <a:t>Timchenko bought shares in strategically </a:t>
            </a:r>
          </a:p>
          <a:p>
            <a:pPr marL="101600" lvl="0" indent="0" algn="l" rtl="0">
              <a:spcBef>
                <a:spcPts val="0"/>
              </a:spcBef>
              <a:spcAft>
                <a:spcPts val="0"/>
              </a:spcAft>
              <a:buClr>
                <a:schemeClr val="dk1"/>
              </a:buClr>
              <a:buSzPts val="2000"/>
              <a:buNone/>
            </a:pPr>
            <a:r>
              <a:rPr lang="fi" sz="2000" dirty="0">
                <a:solidFill>
                  <a:schemeClr val="dk1"/>
                </a:solidFill>
              </a:rPr>
              <a:t>      important gas company Novatek</a:t>
            </a:r>
            <a:endParaRPr sz="2000" dirty="0">
              <a:solidFill>
                <a:schemeClr val="dk1"/>
              </a:solidFill>
            </a:endParaRPr>
          </a:p>
          <a:p>
            <a:pPr marL="457200" lvl="0" indent="0" algn="l" rtl="0">
              <a:spcBef>
                <a:spcPts val="1200"/>
              </a:spcBef>
              <a:spcAft>
                <a:spcPts val="0"/>
              </a:spcAft>
              <a:buNone/>
            </a:pPr>
            <a:endParaRPr dirty="0">
              <a:solidFill>
                <a:schemeClr val="dk1"/>
              </a:solidFill>
            </a:endParaRPr>
          </a:p>
        </p:txBody>
      </p:sp>
      <p:pic>
        <p:nvPicPr>
          <p:cNvPr id="98" name="Google Shape;98;p19"/>
          <p:cNvPicPr preferRelativeResize="0"/>
          <p:nvPr/>
        </p:nvPicPr>
        <p:blipFill>
          <a:blip r:embed="rId3">
            <a:alphaModFix/>
          </a:blip>
          <a:stretch>
            <a:fillRect/>
          </a:stretch>
        </p:blipFill>
        <p:spPr>
          <a:xfrm>
            <a:off x="6261602" y="936302"/>
            <a:ext cx="2500475" cy="35673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20"/>
          <p:cNvPicPr preferRelativeResize="0"/>
          <p:nvPr/>
        </p:nvPicPr>
        <p:blipFill>
          <a:blip r:embed="rId3">
            <a:alphaModFix/>
          </a:blip>
          <a:stretch>
            <a:fillRect/>
          </a:stretch>
        </p:blipFill>
        <p:spPr>
          <a:xfrm>
            <a:off x="2555562" y="847175"/>
            <a:ext cx="4032875" cy="4004000"/>
          </a:xfrm>
          <a:prstGeom prst="rect">
            <a:avLst/>
          </a:prstGeom>
          <a:noFill/>
          <a:ln>
            <a:noFill/>
          </a:ln>
        </p:spPr>
      </p:pic>
      <p:sp>
        <p:nvSpPr>
          <p:cNvPr id="104" name="Google Shape;104;p20"/>
          <p:cNvSpPr txBox="1"/>
          <p:nvPr/>
        </p:nvSpPr>
        <p:spPr>
          <a:xfrm>
            <a:off x="730350" y="128900"/>
            <a:ext cx="73662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i" sz="3800">
                <a:highlight>
                  <a:schemeClr val="accent6"/>
                </a:highlight>
              </a:rPr>
              <a:t>The leaked documents</a:t>
            </a:r>
            <a:endParaRPr sz="3800">
              <a:highlight>
                <a:schemeClr val="accent6"/>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1"/>
          <p:cNvPicPr preferRelativeResize="0"/>
          <p:nvPr/>
        </p:nvPicPr>
        <p:blipFill>
          <a:blip r:embed="rId3">
            <a:alphaModFix/>
          </a:blip>
          <a:stretch>
            <a:fillRect/>
          </a:stretch>
        </p:blipFill>
        <p:spPr>
          <a:xfrm>
            <a:off x="1284294" y="1317812"/>
            <a:ext cx="6575411" cy="3658119"/>
          </a:xfrm>
          <a:prstGeom prst="rect">
            <a:avLst/>
          </a:prstGeom>
          <a:noFill/>
          <a:ln>
            <a:noFill/>
          </a:ln>
        </p:spPr>
      </p:pic>
      <p:sp>
        <p:nvSpPr>
          <p:cNvPr id="110" name="Google Shape;110;p21"/>
          <p:cNvSpPr txBox="1"/>
          <p:nvPr/>
        </p:nvSpPr>
        <p:spPr>
          <a:xfrm>
            <a:off x="2467535" y="0"/>
            <a:ext cx="3818966" cy="101563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i" sz="3400" dirty="0">
                <a:highlight>
                  <a:srgbClr val="FFFF00"/>
                </a:highlight>
              </a:rPr>
              <a:t>The puzzle</a:t>
            </a:r>
          </a:p>
          <a:p>
            <a:pPr marL="0" lvl="0" indent="0" algn="ctr" rtl="0">
              <a:spcBef>
                <a:spcPts val="0"/>
              </a:spcBef>
              <a:spcAft>
                <a:spcPts val="0"/>
              </a:spcAft>
              <a:buNone/>
            </a:pPr>
            <a:r>
              <a:rPr lang="fi" sz="2000" dirty="0"/>
              <a:t>-try to find the pattern</a:t>
            </a:r>
            <a:endParaRPr sz="2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2"/>
          <p:cNvPicPr preferRelativeResize="0"/>
          <p:nvPr/>
        </p:nvPicPr>
        <p:blipFill>
          <a:blip r:embed="rId3">
            <a:alphaModFix/>
          </a:blip>
          <a:stretch>
            <a:fillRect/>
          </a:stretch>
        </p:blipFill>
        <p:spPr>
          <a:xfrm>
            <a:off x="1082850" y="422874"/>
            <a:ext cx="6978301" cy="42977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710</Words>
  <Application>Microsoft Office PowerPoint</Application>
  <PresentationFormat>On-screen Show (16:9)</PresentationFormat>
  <Paragraphs>142</Paragraphs>
  <Slides>34</Slides>
  <Notes>33</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34</vt:i4>
      </vt:variant>
    </vt:vector>
  </HeadingPairs>
  <TitlesOfParts>
    <vt:vector size="36" baseType="lpstr">
      <vt:lpstr>Arial</vt:lpstr>
      <vt:lpstr>Simple Light</vt:lpstr>
      <vt:lpstr>Cooking soup on Pandora papers: Recipe for tracking oligarchs’ assets</vt:lpstr>
      <vt:lpstr>Recipe for tracking oligarchs’ assets</vt:lpstr>
      <vt:lpstr>In the shadow  of Russian money</vt:lpstr>
      <vt:lpstr>PowerPoint Presentation</vt:lpstr>
      <vt:lpstr>PowerPoint Presentation</vt:lpstr>
      <vt:lpstr>Focus</vt:lpstr>
      <vt:lpstr>PowerPoint Presentation</vt:lpstr>
      <vt:lpstr>PowerPoint Presentation</vt:lpstr>
      <vt:lpstr>PowerPoint Presentation</vt:lpstr>
      <vt:lpstr>PowerPoint Presentation</vt:lpstr>
      <vt:lpstr>The collaboration  -find colleagues researching the same topic</vt:lpstr>
      <vt:lpstr>PowerPoint Presentation</vt:lpstr>
      <vt:lpstr>PowerPoint Presentation</vt:lpstr>
      <vt:lpstr>Open sources -documents and humans</vt:lpstr>
      <vt:lpstr>The sanction game</vt:lpstr>
      <vt:lpstr>PowerPoint Presentation</vt:lpstr>
      <vt:lpstr>Insignificant court case, important information </vt:lpstr>
      <vt:lpstr>What happened 2014?</vt:lpstr>
      <vt:lpstr>PowerPoint Presentation</vt:lpstr>
      <vt:lpstr>PowerPoint Presentation</vt:lpstr>
      <vt:lpstr>PowerPoint Presentation</vt:lpstr>
      <vt:lpstr>PowerPoint Presentation</vt:lpstr>
      <vt:lpstr>PowerPoint Presentation</vt:lpstr>
      <vt:lpstr>How do you investigate seized assets of sanctioned persons? </vt:lpstr>
      <vt:lpstr>BINGO! </vt:lpstr>
      <vt:lpstr>SHIT!! </vt:lpstr>
      <vt:lpstr>PowerPoint Presentation</vt:lpstr>
      <vt:lpstr>Don’t give up!</vt:lpstr>
      <vt:lpstr>PowerPoint Presentation</vt:lpstr>
      <vt:lpstr>PowerPoint Presentation</vt:lpstr>
      <vt:lpstr>PowerPoint Presentation</vt:lpstr>
      <vt:lpstr>PowerPoint Presentation</vt:lpstr>
      <vt:lpstr>Tips and tricks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Recipe for tracking oligarchs’ assets</dc:title>
  <cp:lastModifiedBy>Knus-Galan Minna</cp:lastModifiedBy>
  <cp:revision>7</cp:revision>
  <dcterms:modified xsi:type="dcterms:W3CDTF">2022-05-24T11:06:34Z</dcterms:modified>
</cp:coreProperties>
</file>