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936" r:id="rId3"/>
    <p:sldId id="382" r:id="rId4"/>
    <p:sldId id="935" r:id="rId5"/>
    <p:sldId id="345" r:id="rId6"/>
    <p:sldId id="325" r:id="rId7"/>
    <p:sldId id="267" r:id="rId8"/>
    <p:sldId id="405" r:id="rId9"/>
    <p:sldId id="262" r:id="rId10"/>
    <p:sldId id="408" r:id="rId11"/>
    <p:sldId id="409" r:id="rId12"/>
    <p:sldId id="412" r:id="rId13"/>
    <p:sldId id="258" r:id="rId14"/>
    <p:sldId id="340" r:id="rId15"/>
    <p:sldId id="388" r:id="rId16"/>
    <p:sldId id="392" r:id="rId17"/>
    <p:sldId id="390" r:id="rId18"/>
    <p:sldId id="922" r:id="rId19"/>
    <p:sldId id="921" r:id="rId20"/>
    <p:sldId id="923" r:id="rId21"/>
    <p:sldId id="453" r:id="rId22"/>
    <p:sldId id="487" r:id="rId23"/>
    <p:sldId id="488" r:id="rId24"/>
    <p:sldId id="503" r:id="rId25"/>
    <p:sldId id="504" r:id="rId26"/>
    <p:sldId id="367" r:id="rId27"/>
  </p:sldIdLst>
  <p:sldSz cx="12192000" cy="6858000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jei Leer-Salvesen" initials="TL" lastIdx="3" clrIdx="0">
    <p:extLst>
      <p:ext uri="{19B8F6BF-5375-455C-9EA6-DF929625EA0E}">
        <p15:presenceInfo xmlns:p15="http://schemas.microsoft.com/office/powerpoint/2012/main" userId="12ae4dbce0aaa7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9201" autoAdjust="0"/>
  </p:normalViewPr>
  <p:slideViewPr>
    <p:cSldViewPr snapToGrid="0">
      <p:cViewPr varScale="1">
        <p:scale>
          <a:sx n="90" d="100"/>
          <a:sy n="90" d="100"/>
        </p:scale>
        <p:origin x="121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04T20:42:45.405" idx="1">
    <p:pos x="672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4FF90CB-3551-4279-818E-82C5F560F63E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EEBA71F-8D95-4F8D-9D72-F94D7F3440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85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8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227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059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51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53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82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BA71F-8D95-4F8D-9D72-F94D7F34409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72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7EE40-1621-485C-84F8-050232FF9CA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6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C3701A-58EC-4639-BA96-637B39AD2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0EB7E1-2908-47D7-94EC-A2A22A1F5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119CD2-D837-4C6E-81C9-32190271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814BFF-9915-4FE5-BEC9-546D5A42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F2736B-682B-4A10-9076-DB60436F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461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B5A57C-7C87-4A52-A38B-EA27977D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47EA6C-5AE0-4EB2-9C94-C5CBA0D0F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3ED38C-9FA6-41C9-8C3E-D2956548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AEDCF3-5041-4AD8-B281-A11C407A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CCBEF0-64C2-4218-8DF2-736A49D3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78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A365DB2-0500-4D82-93A4-423AD7D8F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E0CF987-EC2C-4853-A93D-2EF0C79C4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99D028-CD77-407D-BCD2-141EC6CB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C7ED3F-36AF-4F64-A1FB-35C51960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4E1D5E-D8F0-4188-9F5F-82F424D8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7868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2283D-9263-4004-B945-D7D98AE2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348EC7-1D8A-448E-AB93-684849A8E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AA9F55-27DF-4E8F-ACE5-2B8F5C66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6F0BDF-6D90-46E1-9421-1B79F472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5636EC-3AE0-4729-BBC3-3BCCE8B2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190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1709FF-B7B2-43EC-BDBF-B05347F2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7DC8AF-54F3-4AC9-A93D-BA82F4B91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3BADFB-1B22-400C-BA0A-36B6A085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EE8B59-0465-4602-9167-722F2607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7AED7F-BCEB-499E-AEA9-C54A8D90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05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ECCAAD-16AC-4126-823F-47425EB7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25255-B133-437B-97A6-88F517EF9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D6E0BF-3706-4A00-895E-EEB192A13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91BC8B-DB38-47F9-B269-1E4E4D07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EF0AABA-C93D-4DD8-B3B3-37F0ABDC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C56349-A885-429A-A7CA-EDC6AB40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04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C9B3B6-9CCA-4E35-BE6E-BFCC732B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F83E80-3E2C-4AC4-BD12-D0BF9215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C0B8269-0BF7-41A5-A786-8D70BC4C7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5E18AC-9B02-4BBC-BF37-5CBBAF14C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BC20EF-B573-47E4-A7D2-59E733619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77AD039-0962-4783-8630-7D670620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A13C42D-7C28-4A2F-9FCC-3883B0CA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D08CFAD-B634-411C-ADAB-8BFDF6CF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28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1DBE96-BF29-4682-A8E5-008551B9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15B48F4-2E19-40EC-A808-C99850721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A2D3D0A-139E-4079-AC34-53A015F0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E371FB-5A5E-4603-A4A5-B904429E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90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86A923D-12BB-4693-B7B5-A3B53974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8A53EEB-8B7E-4CE8-83B7-EBA5EED9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8D242F-06F9-48E4-902C-18150E6A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74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6A1A9F-FFE5-4B45-BC76-8DD7CBBA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E0DC8A-154A-455B-83F3-96EAFFE77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460C2A-8D60-4983-8A82-D3E622399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892C0C4-B3D8-4F0D-A521-05055692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8CA54A-90D9-4337-B255-4977C881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BAF742-EB52-4C04-9DF7-FF0F1847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362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3F59FA-BDDD-47DD-A809-56EFE5EE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06F8C94-7529-4BFC-A8CE-5F3D93B82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7E6700-A339-4BD5-A5F6-D6A364638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A30BAB-A2EA-4B34-BBCF-B68859FD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B3E2BE-A6B6-4838-91A3-AB8F9274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AF4C4D-68F1-470F-ABE8-9AF920DB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53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28A3C09-5A7E-46C9-A925-1B83C823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0206E5E-5758-4670-88D9-5D9B58CA5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751428-392E-409D-B479-EAFE3D93F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2C2AC-F164-4B80-82BC-8D908639328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9F8244-C871-4ABE-BFAD-2B1422B4B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6E7884-3E8E-46EE-8C0E-C5991E7C2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664E-4DBD-4A93-B026-29BAE36C17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28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esse.no/offentlighet/klag-pa-1-2-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nnsyn.n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9748" y="2490965"/>
            <a:ext cx="4275027" cy="839133"/>
          </a:xfrm>
        </p:spPr>
        <p:txBody>
          <a:bodyPr>
            <a:normAutofit fontScale="90000"/>
          </a:bodyPr>
          <a:lstStyle/>
          <a:p>
            <a:pPr algn="l"/>
            <a:br>
              <a:rPr lang="nb-NO" b="1" dirty="0"/>
            </a:br>
            <a:br>
              <a:rPr lang="nb-NO" b="1" dirty="0"/>
            </a:br>
            <a:r>
              <a:rPr lang="nb-NO" sz="2700" dirty="0">
                <a:latin typeface="+mn-lt"/>
              </a:rPr>
              <a:t>Even </a:t>
            </a:r>
            <a:r>
              <a:rPr lang="nb-NO" sz="2700" dirty="0" err="1">
                <a:latin typeface="+mn-lt"/>
              </a:rPr>
              <a:t>the</a:t>
            </a:r>
            <a:r>
              <a:rPr lang="nb-NO" sz="2700" dirty="0">
                <a:latin typeface="+mn-lt"/>
              </a:rPr>
              <a:t> odds.</a:t>
            </a:r>
            <a:br>
              <a:rPr lang="nb-NO" sz="2700" dirty="0">
                <a:latin typeface="+mn-lt"/>
              </a:rPr>
            </a:br>
            <a:r>
              <a:rPr lang="nb-NO" sz="2700" dirty="0">
                <a:latin typeface="+mn-lt"/>
              </a:rPr>
              <a:t>Have </a:t>
            </a:r>
            <a:r>
              <a:rPr lang="nb-NO" sz="2700" dirty="0" err="1">
                <a:latin typeface="+mn-lt"/>
              </a:rPr>
              <a:t>fun</a:t>
            </a:r>
            <a:r>
              <a:rPr lang="nb-NO" sz="2700" dirty="0">
                <a:latin typeface="+mn-lt"/>
              </a:rPr>
              <a:t> at </a:t>
            </a:r>
            <a:r>
              <a:rPr lang="nb-NO" sz="2700" dirty="0" err="1">
                <a:latin typeface="+mn-lt"/>
              </a:rPr>
              <a:t>work</a:t>
            </a:r>
            <a:r>
              <a:rPr lang="nb-NO" sz="2700" dirty="0">
                <a:latin typeface="+mn-lt"/>
              </a:rPr>
              <a:t>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FD397-5489-4972-84EA-50FB4FFC3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7875" y="6121120"/>
            <a:ext cx="8620125" cy="400049"/>
          </a:xfrm>
        </p:spPr>
        <p:txBody>
          <a:bodyPr>
            <a:normAutofit lnSpcReduction="10000"/>
          </a:bodyPr>
          <a:lstStyle/>
          <a:p>
            <a:pPr algn="r"/>
            <a:r>
              <a:rPr lang="nb-NO" dirty="0"/>
              <a:t>Tarjei Leer-Salvesen, Fvn.no</a:t>
            </a:r>
          </a:p>
        </p:txBody>
      </p:sp>
      <p:pic>
        <p:nvPicPr>
          <p:cNvPr id="5" name="Google Shape;410;p55" descr="D:\Bilder uten tekst\aker vind 2 hvit.jpg">
            <a:extLst>
              <a:ext uri="{FF2B5EF4-FFF2-40B4-BE49-F238E27FC236}">
                <a16:creationId xmlns:a16="http://schemas.microsoft.com/office/drawing/2014/main" id="{10DAAE5D-8146-4AA5-BDA9-0509B7EB891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6" y="3293824"/>
            <a:ext cx="3324224" cy="324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5;p52" descr="E:\Sladder\Iran Yohan 2.JPG">
            <a:extLst>
              <a:ext uri="{FF2B5EF4-FFF2-40B4-BE49-F238E27FC236}">
                <a16:creationId xmlns:a16="http://schemas.microsoft.com/office/drawing/2014/main" id="{C9F833ED-EC58-44DA-98E7-DE5C159744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0194" y="3533736"/>
            <a:ext cx="2660582" cy="291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CFBE574-44E3-46A6-9C5D-3E17C6381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6" y="1590676"/>
            <a:ext cx="6846452" cy="513484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DB84F0F-F1A6-4A69-B2F9-7995C0426294}"/>
              </a:ext>
            </a:extLst>
          </p:cNvPr>
          <p:cNvSpPr/>
          <p:nvPr/>
        </p:nvSpPr>
        <p:spPr>
          <a:xfrm>
            <a:off x="857102" y="496244"/>
            <a:ext cx="101050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500" b="1" dirty="0" err="1"/>
              <a:t>Local</a:t>
            </a:r>
            <a:r>
              <a:rPr lang="nb-NO" sz="4500" b="1" dirty="0"/>
              <a:t> FOI </a:t>
            </a:r>
            <a:r>
              <a:rPr lang="nb-NO" sz="4500" b="1" dirty="0" err="1"/>
              <a:t>tactics</a:t>
            </a:r>
            <a:r>
              <a:rPr lang="nb-NO" sz="4500" b="1" dirty="0"/>
              <a:t> – and GDPR as a </a:t>
            </a:r>
            <a:r>
              <a:rPr lang="nb-NO" sz="4500" b="1" dirty="0" err="1"/>
              <a:t>tool</a:t>
            </a:r>
            <a:endParaRPr lang="nb-NO" sz="4500" dirty="0"/>
          </a:p>
        </p:txBody>
      </p:sp>
      <p:pic>
        <p:nvPicPr>
          <p:cNvPr id="13314" name="Picture 2" descr="https://lh3.googleusercontent.com/LWQTL_U9QmrmRPe2fQbHZF3QIpudGboB89h_5SBl_5raEvdGQ86Hp9CaU9pMKyVTnukHZ9EKK5-35zlQmEORaeHj2C0tlWYFdz3Eilu5BfOD3WOrhI5kEWsrqBQBFOkpCelksZCtIn0">
            <a:extLst>
              <a:ext uri="{FF2B5EF4-FFF2-40B4-BE49-F238E27FC236}">
                <a16:creationId xmlns:a16="http://schemas.microsoft.com/office/drawing/2014/main" id="{DDC77419-6C4B-469C-993C-EECC440E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78" y="5701370"/>
            <a:ext cx="1403122" cy="7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60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B14ECC8-D889-4665-9545-368302C4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" y="2120548"/>
            <a:ext cx="11879255" cy="450198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113A6D6-CC7D-4491-A992-5F31BA028289}"/>
              </a:ext>
            </a:extLst>
          </p:cNvPr>
          <p:cNvSpPr/>
          <p:nvPr/>
        </p:nvSpPr>
        <p:spPr>
          <a:xfrm>
            <a:off x="163031" y="2510240"/>
            <a:ext cx="4520629" cy="150002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746A3AF-1B35-4226-A89A-3ED2F53FFE3E}"/>
              </a:ext>
            </a:extLst>
          </p:cNvPr>
          <p:cNvSpPr/>
          <p:nvPr/>
        </p:nvSpPr>
        <p:spPr>
          <a:xfrm>
            <a:off x="8591107" y="421719"/>
            <a:ext cx="32658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nb-NO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Learn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archive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language</a:t>
            </a:r>
            <a:endParaRPr lang="nb-NO" sz="2400" dirty="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6C6B3DBE-21C9-4D9E-92C3-0245A9D1C202}"/>
              </a:ext>
            </a:extLst>
          </p:cNvPr>
          <p:cNvSpPr txBox="1">
            <a:spLocks/>
          </p:cNvSpPr>
          <p:nvPr/>
        </p:nvSpPr>
        <p:spPr>
          <a:xfrm>
            <a:off x="163031" y="652551"/>
            <a:ext cx="9034132" cy="1250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5400" b="1" dirty="0"/>
              <a:t>This </a:t>
            </a:r>
            <a:r>
              <a:rPr lang="nb-NO" sz="5400" b="1" dirty="0" err="1"/>
              <a:t>title</a:t>
            </a:r>
            <a:r>
              <a:rPr lang="nb-NO" sz="5400" b="1" dirty="0"/>
              <a:t> is </a:t>
            </a:r>
            <a:r>
              <a:rPr lang="nb-NO" sz="5400" b="1" dirty="0" err="1"/>
              <a:t>redacted</a:t>
            </a:r>
            <a:r>
              <a:rPr lang="nb-NO" sz="5400" b="1" dirty="0"/>
              <a:t>, </a:t>
            </a:r>
            <a:r>
              <a:rPr lang="nb-NO" sz="5400" b="1" dirty="0" err="1"/>
              <a:t>yet</a:t>
            </a:r>
            <a:r>
              <a:rPr lang="nb-NO" sz="5400" b="1" dirty="0"/>
              <a:t> </a:t>
            </a:r>
            <a:r>
              <a:rPr lang="nb-NO" sz="5400" b="1" dirty="0" err="1"/>
              <a:t>revealed</a:t>
            </a:r>
            <a:r>
              <a:rPr lang="nb-NO" sz="5400" b="1" dirty="0"/>
              <a:t> in </a:t>
            </a:r>
            <a:r>
              <a:rPr lang="nb-NO" sz="5400" b="1" dirty="0" err="1"/>
              <a:t>the</a:t>
            </a:r>
            <a:r>
              <a:rPr lang="nb-NO" sz="5400" b="1" dirty="0"/>
              <a:t> metadata</a:t>
            </a:r>
          </a:p>
        </p:txBody>
      </p:sp>
    </p:spTree>
    <p:extLst>
      <p:ext uri="{BB962C8B-B14F-4D97-AF65-F5344CB8AC3E}">
        <p14:creationId xmlns:p14="http://schemas.microsoft.com/office/powerpoint/2010/main" val="27924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DF0E759-9518-405F-B7F7-94668FB7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40" y="0"/>
            <a:ext cx="891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6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712" y="504415"/>
            <a:ext cx="3086100" cy="657635"/>
          </a:xfrm>
        </p:spPr>
        <p:txBody>
          <a:bodyPr>
            <a:normAutofit/>
          </a:bodyPr>
          <a:lstStyle/>
          <a:p>
            <a:r>
              <a:rPr lang="nb-NO" sz="3000" b="1" dirty="0"/>
              <a:t>Søgne </a:t>
            </a:r>
            <a:r>
              <a:rPr lang="nb-NO" sz="3000" b="1" dirty="0" err="1"/>
              <a:t>municipality</a:t>
            </a:r>
            <a:endParaRPr lang="nb-NO" sz="3000" b="1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9E3C3CA-2972-4785-872E-33B1BAE324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811017"/>
              </p:ext>
            </p:extLst>
          </p:nvPr>
        </p:nvGraphicFramePr>
        <p:xfrm>
          <a:off x="5349019" y="0"/>
          <a:ext cx="6842981" cy="8856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5829078" imgH="7543800" progId="Acrobat.Document.DC">
                  <p:embed/>
                </p:oleObj>
              </mc:Choice>
              <mc:Fallback>
                <p:oleObj name="Acrobat Document" r:id="rId3" imgW="5829078" imgH="7543800" progId="Acrobat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D9E3C3CA-2972-4785-872E-33B1BAE324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9019" y="0"/>
                        <a:ext cx="6842981" cy="8856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e 5">
            <a:extLst>
              <a:ext uri="{FF2B5EF4-FFF2-40B4-BE49-F238E27FC236}">
                <a16:creationId xmlns:a16="http://schemas.microsoft.com/office/drawing/2014/main" id="{92833CFA-BC60-4B5C-AC70-345DF56B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3" y="1227731"/>
            <a:ext cx="1772141" cy="221517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F3943B2-6065-419F-9B22-64AB79244EB2}"/>
              </a:ext>
            </a:extLst>
          </p:cNvPr>
          <p:cNvSpPr/>
          <p:nvPr/>
        </p:nvSpPr>
        <p:spPr>
          <a:xfrm>
            <a:off x="5422402" y="5735637"/>
            <a:ext cx="1883274" cy="61794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5EFF6B-0EAE-4192-997E-BBFC6C820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460" y="5612223"/>
            <a:ext cx="2945240" cy="741362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Documents</a:t>
            </a:r>
            <a:r>
              <a:rPr lang="nb-NO" dirty="0"/>
              <a:t> </a:t>
            </a:r>
            <a:r>
              <a:rPr lang="nb-NO" dirty="0" err="1"/>
              <a:t>labelled</a:t>
            </a:r>
            <a:r>
              <a:rPr lang="nb-NO" dirty="0"/>
              <a:t> V = </a:t>
            </a:r>
            <a:r>
              <a:rPr lang="nb-NO" dirty="0" err="1"/>
              <a:t>whistleblower</a:t>
            </a:r>
            <a:r>
              <a:rPr lang="nb-NO" dirty="0"/>
              <a:t>-cases</a:t>
            </a:r>
          </a:p>
        </p:txBody>
      </p:sp>
      <p:sp>
        <p:nvSpPr>
          <p:cNvPr id="9" name="Undertittel 3">
            <a:extLst>
              <a:ext uri="{FF2B5EF4-FFF2-40B4-BE49-F238E27FC236}">
                <a16:creationId xmlns:a16="http://schemas.microsoft.com/office/drawing/2014/main" id="{E9DB38A4-A708-4FDD-AC4F-ADE17459F13D}"/>
              </a:ext>
            </a:extLst>
          </p:cNvPr>
          <p:cNvSpPr txBox="1">
            <a:spLocks/>
          </p:cNvSpPr>
          <p:nvPr/>
        </p:nvSpPr>
        <p:spPr>
          <a:xfrm>
            <a:off x="1162050" y="3699684"/>
            <a:ext cx="30861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778B18C-D464-494B-9B2A-22ED829A3400}"/>
              </a:ext>
            </a:extLst>
          </p:cNvPr>
          <p:cNvSpPr/>
          <p:nvPr/>
        </p:nvSpPr>
        <p:spPr>
          <a:xfrm>
            <a:off x="1072167" y="3703010"/>
            <a:ext cx="3265866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nb-NO" sz="2400" dirty="0"/>
              <a:t>Ask for </a:t>
            </a:r>
            <a:r>
              <a:rPr lang="nb-NO" sz="2400" dirty="0" err="1"/>
              <a:t>the</a:t>
            </a:r>
            <a:r>
              <a:rPr lang="nb-NO" sz="2400" dirty="0"/>
              <a:t> list </a:t>
            </a:r>
            <a:r>
              <a:rPr lang="nb-NO" sz="2400" dirty="0" err="1"/>
              <a:t>of</a:t>
            </a:r>
            <a:r>
              <a:rPr lang="nb-NO" sz="2400" dirty="0"/>
              <a:t> «</a:t>
            </a:r>
            <a:r>
              <a:rPr lang="nb-NO" sz="2400" dirty="0" err="1"/>
              <a:t>access</a:t>
            </a:r>
            <a:r>
              <a:rPr lang="nb-NO" sz="2400" dirty="0"/>
              <a:t> </a:t>
            </a:r>
            <a:r>
              <a:rPr lang="nb-NO" sz="2400" dirty="0" err="1"/>
              <a:t>codes</a:t>
            </a:r>
            <a:r>
              <a:rPr lang="nb-NO" sz="2400" dirty="0"/>
              <a:t>» in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archives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088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BC45B22-2298-4B8C-879B-108D49F7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68" y="0"/>
            <a:ext cx="5995313" cy="6858000"/>
          </a:xfrm>
          <a:prstGeom prst="rect">
            <a:avLst/>
          </a:prstGeom>
        </p:spPr>
      </p:pic>
      <p:sp>
        <p:nvSpPr>
          <p:cNvPr id="5" name="AutoShape 2" descr="Image result for uio">
            <a:extLst>
              <a:ext uri="{FF2B5EF4-FFF2-40B4-BE49-F238E27FC236}">
                <a16:creationId xmlns:a16="http://schemas.microsoft.com/office/drawing/2014/main" id="{34F1C037-F5E4-4E64-B69D-3460F0A38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1063" y="2024063"/>
            <a:ext cx="28098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F1A2FF6-71C5-47DB-9562-1F547BAFA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9" y="1122363"/>
            <a:ext cx="2143125" cy="2143125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86976AE6-08E5-47F1-9698-132C1782E923}"/>
              </a:ext>
            </a:extLst>
          </p:cNvPr>
          <p:cNvSpPr txBox="1">
            <a:spLocks/>
          </p:cNvSpPr>
          <p:nvPr/>
        </p:nvSpPr>
        <p:spPr>
          <a:xfrm>
            <a:off x="793062" y="372653"/>
            <a:ext cx="3086100" cy="657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000" dirty="0"/>
              <a:t>Oslo </a:t>
            </a:r>
            <a:r>
              <a:rPr lang="nb-NO" sz="3000" dirty="0" err="1"/>
              <a:t>University</a:t>
            </a:r>
            <a:endParaRPr lang="nb-NO" sz="30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36B971A-3134-4CAA-8DA0-0FB3E13C86FE}"/>
              </a:ext>
            </a:extLst>
          </p:cNvPr>
          <p:cNvSpPr/>
          <p:nvPr/>
        </p:nvSpPr>
        <p:spPr>
          <a:xfrm>
            <a:off x="5098551" y="5233782"/>
            <a:ext cx="3216773" cy="100371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1DB548F0-EDD9-4B9C-87B7-882432404A46}"/>
              </a:ext>
            </a:extLst>
          </p:cNvPr>
          <p:cNvSpPr txBox="1">
            <a:spLocks/>
          </p:cNvSpPr>
          <p:nvPr/>
        </p:nvSpPr>
        <p:spPr>
          <a:xfrm>
            <a:off x="1591048" y="5006284"/>
            <a:ext cx="3350362" cy="741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Documents</a:t>
            </a:r>
            <a:r>
              <a:rPr lang="nb-NO" dirty="0"/>
              <a:t> </a:t>
            </a:r>
            <a:r>
              <a:rPr lang="nb-NO" dirty="0" err="1"/>
              <a:t>labelled</a:t>
            </a:r>
            <a:r>
              <a:rPr lang="nb-NO" dirty="0"/>
              <a:t> V = </a:t>
            </a:r>
            <a:r>
              <a:rPr lang="nb-NO" dirty="0" err="1"/>
              <a:t>whistleblower</a:t>
            </a:r>
            <a:r>
              <a:rPr lang="nb-NO" dirty="0"/>
              <a:t>-cases</a:t>
            </a:r>
          </a:p>
          <a:p>
            <a:r>
              <a:rPr lang="nb-NO" dirty="0"/>
              <a:t>- different for students and </a:t>
            </a:r>
            <a:r>
              <a:rPr lang="nb-NO" dirty="0" err="1"/>
              <a:t>employees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37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FD397-5489-4972-84EA-50FB4FFC3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D4B3C0F-998E-4F17-A800-B984A17B9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4411306B-A1F3-41AB-A39D-3C0877276921}"/>
              </a:ext>
            </a:extLst>
          </p:cNvPr>
          <p:cNvSpPr/>
          <p:nvPr/>
        </p:nvSpPr>
        <p:spPr>
          <a:xfrm>
            <a:off x="7200748" y="157317"/>
            <a:ext cx="3286737" cy="164585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800" dirty="0" err="1"/>
              <a:t>You</a:t>
            </a:r>
            <a:r>
              <a:rPr lang="nb-NO" sz="3800" dirty="0"/>
              <a:t> </a:t>
            </a:r>
            <a:r>
              <a:rPr lang="nb-NO" sz="3800" dirty="0" err="1"/>
              <a:t>decide</a:t>
            </a:r>
            <a:r>
              <a:rPr lang="nb-NO" sz="3800" dirty="0"/>
              <a:t>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B5BC60D-699F-40EF-A0D4-8247702AC9BB}"/>
              </a:ext>
            </a:extLst>
          </p:cNvPr>
          <p:cNvSpPr txBox="1"/>
          <p:nvPr/>
        </p:nvSpPr>
        <p:spPr>
          <a:xfrm>
            <a:off x="1671484" y="157317"/>
            <a:ext cx="3732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What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is multiple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offices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have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the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same letter,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which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of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them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must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look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at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your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 FOI </a:t>
            </a:r>
            <a:r>
              <a:rPr lang="nb-NO" b="1" dirty="0" err="1">
                <a:solidFill>
                  <a:schemeClr val="bg1"/>
                </a:solidFill>
                <a:highlight>
                  <a:srgbClr val="000000"/>
                </a:highlight>
              </a:rPr>
              <a:t>request</a:t>
            </a:r>
            <a:r>
              <a:rPr lang="nb-NO" b="1" dirty="0">
                <a:solidFill>
                  <a:schemeClr val="bg1"/>
                </a:solidFill>
                <a:highlight>
                  <a:srgbClr val="000000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57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rsalve\Desktop\Åpenhet\Skjermbilde rød sla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633965"/>
            <a:ext cx="4238625" cy="57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AFD2FB1-B7D3-4658-95B6-C73C7907F78C}"/>
              </a:ext>
            </a:extLst>
          </p:cNvPr>
          <p:cNvSpPr/>
          <p:nvPr/>
        </p:nvSpPr>
        <p:spPr>
          <a:xfrm>
            <a:off x="8810608" y="466639"/>
            <a:ext cx="2993202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nb-NO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Learn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how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 to appeal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7605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ilder uten tekst\aker vind 2 hv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98" y="202019"/>
            <a:ext cx="6377874" cy="63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Sladder\Iran Yohan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63" y="499730"/>
            <a:ext cx="5850627" cy="591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16A48C-E1AB-4345-AA28-9D36CEDD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6" y="0"/>
            <a:ext cx="4992572" cy="65498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A5C231A-665F-416C-A535-5D0B8CA3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18" y="400050"/>
            <a:ext cx="46005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37C8712-E4C1-42B0-A3FB-0807A231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152400"/>
            <a:ext cx="99250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9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CEC6A8-B2FF-47FC-9849-648E5DC0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98" y="5290746"/>
            <a:ext cx="6664072" cy="7758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37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Norway’s FOI portal has metadata on actual documents</a:t>
            </a:r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65B6AEEA-1DFC-434D-BC34-17148343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96" y="135673"/>
            <a:ext cx="8130493" cy="41872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6438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 descr="Et bilde som inneholder tekst, vegg, rom, galleri&#10;&#10;Automatisk generert beskrivelse">
            <a:extLst>
              <a:ext uri="{FF2B5EF4-FFF2-40B4-BE49-F238E27FC236}">
                <a16:creationId xmlns:a16="http://schemas.microsoft.com/office/drawing/2014/main" id="{E26111EB-F3BE-4885-908F-E96D8623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4"/>
          <a:stretch/>
        </p:blipFill>
        <p:spPr>
          <a:xfrm>
            <a:off x="4426858" y="3429004"/>
            <a:ext cx="7765144" cy="3428999"/>
          </a:xfrm>
          <a:prstGeom prst="rect">
            <a:avLst/>
          </a:prstGeom>
        </p:spPr>
      </p:pic>
      <p:pic>
        <p:nvPicPr>
          <p:cNvPr id="6" name="Bilde 5" descr="Et bilde som inneholder tekst, vegg, scene, rom&#10;&#10;Automatisk generert beskrivelse">
            <a:extLst>
              <a:ext uri="{FF2B5EF4-FFF2-40B4-BE49-F238E27FC236}">
                <a16:creationId xmlns:a16="http://schemas.microsoft.com/office/drawing/2014/main" id="{FB0659B1-D45F-47C4-BCD3-4E5ACB6A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1" b="-1"/>
          <a:stretch/>
        </p:blipFill>
        <p:spPr>
          <a:xfrm>
            <a:off x="4426853" y="-3"/>
            <a:ext cx="7765146" cy="34344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C70F8D-F1DF-4562-9E8C-331789B5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# </a:t>
            </a:r>
            <a:r>
              <a:rPr lang="en-US" sz="2000" dirty="0" err="1">
                <a:solidFill>
                  <a:schemeClr val="bg1">
                    <a:alpha val="60000"/>
                  </a:schemeClr>
                </a:solidFill>
              </a:rPr>
              <a:t>forvaltningskunst</a:t>
            </a: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# </a:t>
            </a:r>
            <a:r>
              <a:rPr lang="en-US" sz="2000" dirty="0" err="1">
                <a:solidFill>
                  <a:schemeClr val="bg1">
                    <a:alpha val="60000"/>
                  </a:schemeClr>
                </a:solidFill>
              </a:rPr>
              <a:t>officialsecretsart</a:t>
            </a: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Exhibition at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Kristiansand town hall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What did we learn?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bg1">
                    <a:alpha val="60000"/>
                  </a:schemeClr>
                </a:solidFill>
              </a:rPr>
              <a:t>Humour</a:t>
            </a: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 works!</a:t>
            </a:r>
          </a:p>
        </p:txBody>
      </p:sp>
      <p:sp>
        <p:nvSpPr>
          <p:cNvPr id="9" name="Undertittel 4">
            <a:extLst>
              <a:ext uri="{FF2B5EF4-FFF2-40B4-BE49-F238E27FC236}">
                <a16:creationId xmlns:a16="http://schemas.microsoft.com/office/drawing/2014/main" id="{44806871-F44F-4286-8897-AD079439E684}"/>
              </a:ext>
            </a:extLst>
          </p:cNvPr>
          <p:cNvSpPr txBox="1">
            <a:spLocks/>
          </p:cNvSpPr>
          <p:nvPr/>
        </p:nvSpPr>
        <p:spPr>
          <a:xfrm>
            <a:off x="392297" y="365452"/>
            <a:ext cx="3594912" cy="138396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Law +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humour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is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better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than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just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law</a:t>
            </a:r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7B97FE3-8A2E-403A-98AA-297B97C5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524374"/>
            <a:ext cx="5314950" cy="1666875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C5CC92C8-CAB6-42D2-8BF5-573EAB70D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59140" y="2890837"/>
            <a:ext cx="9144000" cy="419100"/>
          </a:xfrm>
        </p:spPr>
        <p:txBody>
          <a:bodyPr>
            <a:normAutofit lnSpcReduction="10000"/>
          </a:bodyPr>
          <a:lstStyle/>
          <a:p>
            <a:r>
              <a:rPr lang="nb-NO" dirty="0">
                <a:hlinkClick r:id="rId3"/>
              </a:rPr>
              <a:t>http://presse.no/offentlighet/klag-pa-1-2-3</a:t>
            </a:r>
            <a:endParaRPr lang="nb-NO" dirty="0"/>
          </a:p>
          <a:p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F43060B-C2CC-43E1-80E8-62964F8F6930}"/>
              </a:ext>
            </a:extLst>
          </p:cNvPr>
          <p:cNvSpPr txBox="1">
            <a:spLocks/>
          </p:cNvSpPr>
          <p:nvPr/>
        </p:nvSpPr>
        <p:spPr>
          <a:xfrm>
            <a:off x="838200" y="2295524"/>
            <a:ext cx="10515600" cy="595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000" dirty="0" err="1"/>
              <a:t>We</a:t>
            </a:r>
            <a:r>
              <a:rPr lang="nb-NO" sz="3000" dirty="0"/>
              <a:t> have </a:t>
            </a:r>
            <a:r>
              <a:rPr lang="nb-NO" sz="3000" dirty="0" err="1"/>
              <a:t>made</a:t>
            </a:r>
            <a:r>
              <a:rPr lang="nb-NO" sz="3000" dirty="0"/>
              <a:t> </a:t>
            </a:r>
            <a:r>
              <a:rPr lang="nb-NO" sz="3000" dirty="0" err="1"/>
              <a:t>templates</a:t>
            </a:r>
            <a:r>
              <a:rPr lang="nb-NO" sz="3000" dirty="0"/>
              <a:t> for filing </a:t>
            </a:r>
            <a:r>
              <a:rPr lang="nb-NO" sz="3000" dirty="0" err="1"/>
              <a:t>appeals</a:t>
            </a:r>
            <a:r>
              <a:rPr lang="nb-NO" sz="3000" dirty="0"/>
              <a:t> </a:t>
            </a:r>
            <a:r>
              <a:rPr lang="nb-NO" sz="3000" dirty="0" err="1"/>
              <a:t>on</a:t>
            </a:r>
            <a:r>
              <a:rPr lang="nb-NO" sz="3000" dirty="0"/>
              <a:t> </a:t>
            </a:r>
            <a:r>
              <a:rPr lang="nb-NO" sz="3000" dirty="0" err="1"/>
              <a:t>every</a:t>
            </a:r>
            <a:r>
              <a:rPr lang="nb-NO" sz="3000" dirty="0"/>
              <a:t> </a:t>
            </a:r>
            <a:r>
              <a:rPr lang="nb-NO" sz="3000" dirty="0" err="1"/>
              <a:t>paragraph</a:t>
            </a:r>
            <a:r>
              <a:rPr lang="nb-NO" sz="3000" dirty="0"/>
              <a:t> used to </a:t>
            </a:r>
            <a:r>
              <a:rPr lang="nb-NO" sz="3000" dirty="0" err="1"/>
              <a:t>deny</a:t>
            </a:r>
            <a:r>
              <a:rPr lang="nb-NO" sz="3000" dirty="0"/>
              <a:t> a FOIA-</a:t>
            </a:r>
            <a:r>
              <a:rPr lang="nb-NO" sz="3000" dirty="0" err="1"/>
              <a:t>request</a:t>
            </a:r>
            <a:r>
              <a:rPr lang="nb-NO" sz="3000" dirty="0"/>
              <a:t> under Norwegian </a:t>
            </a:r>
            <a:r>
              <a:rPr lang="nb-NO" sz="3000" dirty="0" err="1"/>
              <a:t>law</a:t>
            </a:r>
            <a:r>
              <a:rPr lang="nb-NO" sz="3000" dirty="0"/>
              <a:t>. </a:t>
            </a:r>
          </a:p>
          <a:p>
            <a:pPr algn="l"/>
            <a:r>
              <a:rPr lang="nb-NO" sz="3000" dirty="0" err="1"/>
              <a:t>Free</a:t>
            </a:r>
            <a:r>
              <a:rPr lang="nb-NO" sz="3000" dirty="0"/>
              <a:t> </a:t>
            </a:r>
            <a:r>
              <a:rPr lang="nb-NO" sz="3000" dirty="0" err="1"/>
              <a:t>download</a:t>
            </a:r>
            <a:r>
              <a:rPr lang="nb-NO" sz="3000" dirty="0"/>
              <a:t> </a:t>
            </a:r>
            <a:r>
              <a:rPr lang="nb-NO" sz="3000" dirty="0" err="1"/>
              <a:t>here</a:t>
            </a:r>
            <a:r>
              <a:rPr lang="nb-NO" sz="3000" dirty="0"/>
              <a:t>: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F7F18E82-BA4A-4F61-941F-72AF388C221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 err="1"/>
              <a:t>Share</a:t>
            </a:r>
            <a:r>
              <a:rPr lang="nb-NO" dirty="0"/>
              <a:t> </a:t>
            </a:r>
            <a:r>
              <a:rPr lang="nb-NO" dirty="0" err="1"/>
              <a:t>experiences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colleagues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CF1334B-30C0-482F-8E63-0A6B628B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00" y="3786480"/>
            <a:ext cx="5429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6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/>
              <a:t>Innsyn etter personopplysningsloven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FD397-5489-4972-84EA-50FB4FFC3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74CFC76-7164-4E71-80BD-175CD7995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7" name="Undertittel 4">
            <a:extLst>
              <a:ext uri="{FF2B5EF4-FFF2-40B4-BE49-F238E27FC236}">
                <a16:creationId xmlns:a16="http://schemas.microsoft.com/office/drawing/2014/main" id="{84D7D4D0-32C4-4AB6-85CD-782A59DB40E0}"/>
              </a:ext>
            </a:extLst>
          </p:cNvPr>
          <p:cNvSpPr txBox="1">
            <a:spLocks/>
          </p:cNvSpPr>
          <p:nvPr/>
        </p:nvSpPr>
        <p:spPr>
          <a:xfrm>
            <a:off x="8557820" y="4678161"/>
            <a:ext cx="3390900" cy="8679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GDPR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can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be used as a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research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tool</a:t>
            </a:r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FD397-5489-4972-84EA-50FB4FFC3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994AA13-14C9-4AE1-9B11-F6178662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0899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D61EF39-935E-4479-A8A9-6DCA72D2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0"/>
            <a:ext cx="9629775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25720DF-78F9-4094-A19F-7F8EFC2A1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88" y="0"/>
            <a:ext cx="472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A233CB3-7DE0-4A25-9302-B6EE53E7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282" y="0"/>
            <a:ext cx="617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7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3854B0F-054B-46EE-8496-CD90E0DE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9675"/>
            <a:ext cx="12192000" cy="587662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2A10C31-6A07-48C8-A51A-04B77E897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5"/>
            <a:ext cx="2581175" cy="45910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4E450C7-ADCF-4CE3-8042-D3B98E9F3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02" y="-752475"/>
            <a:ext cx="3013698" cy="53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701749"/>
            <a:ext cx="10515600" cy="4826597"/>
          </a:xfrm>
        </p:spPr>
        <p:txBody>
          <a:bodyPr>
            <a:normAutofit/>
          </a:bodyPr>
          <a:lstStyle/>
          <a:p>
            <a:r>
              <a:rPr lang="en-US" sz="2000" dirty="0"/>
              <a:t>Don’t be shy. Ask for documents, but also for lists of documents and other metadata</a:t>
            </a:r>
          </a:p>
          <a:p>
            <a:r>
              <a:rPr lang="en-US" sz="2000" dirty="0"/>
              <a:t>Learn your rights to access information. You have more tools than the FOI law</a:t>
            </a:r>
          </a:p>
          <a:p>
            <a:r>
              <a:rPr lang="en-US" sz="2000" dirty="0"/>
              <a:t>Learn to file appeals </a:t>
            </a:r>
          </a:p>
          <a:p>
            <a:r>
              <a:rPr lang="en-US" sz="2000" dirty="0"/>
              <a:t>Check out the English interface at </a:t>
            </a:r>
            <a:r>
              <a:rPr lang="en-US" sz="2000" dirty="0">
                <a:hlinkClick r:id="rId3"/>
              </a:rPr>
              <a:t>www.einnsyn.no</a:t>
            </a:r>
            <a:r>
              <a:rPr lang="en-US" sz="2000" dirty="0"/>
              <a:t> – Norway’s FOI portal</a:t>
            </a:r>
          </a:p>
          <a:p>
            <a:r>
              <a:rPr lang="en-US" sz="2000" dirty="0"/>
              <a:t>Share experiences with colleagues (and competitors!)</a:t>
            </a:r>
          </a:p>
          <a:p>
            <a:r>
              <a:rPr lang="en-US" sz="2000" dirty="0"/>
              <a:t>Does more than one office have a copy of the document you were denied? File more FOI-requests</a:t>
            </a:r>
          </a:p>
          <a:p>
            <a:r>
              <a:rPr lang="en-US" sz="2000" dirty="0"/>
              <a:t>Learn archive language. And meet with the people in the archive!</a:t>
            </a:r>
          </a:p>
          <a:p>
            <a:r>
              <a:rPr lang="en-US" sz="2000" dirty="0"/>
              <a:t>Remember that GDPR can be a research tool if you combine FOI with source contact</a:t>
            </a:r>
          </a:p>
          <a:p>
            <a:r>
              <a:rPr lang="en-US" sz="2000" dirty="0"/>
              <a:t>Technical law understanding can bring you far. Add </a:t>
            </a:r>
            <a:r>
              <a:rPr lang="en-US" sz="2000" dirty="0" err="1"/>
              <a:t>humour</a:t>
            </a:r>
            <a:r>
              <a:rPr lang="en-US" sz="2000" dirty="0"/>
              <a:t> and source-contact, and you can fly</a:t>
            </a:r>
          </a:p>
          <a:p>
            <a:r>
              <a:rPr lang="en-US" sz="2000" dirty="0"/>
              <a:t>Have fun</a:t>
            </a:r>
          </a:p>
          <a:p>
            <a:endParaRPr lang="en-US" sz="2000" dirty="0"/>
          </a:p>
        </p:txBody>
      </p:sp>
      <p:pic>
        <p:nvPicPr>
          <p:cNvPr id="6" name="Picture 2" descr="https://lh3.googleusercontent.com/LWQTL_U9QmrmRPe2fQbHZF3QIpudGboB89h_5SBl_5raEvdGQ86Hp9CaU9pMKyVTnukHZ9EKK5-35zlQmEORaeHj2C0tlWYFdz3Eilu5BfOD3WOrhI5kEWsrqBQBFOkpCelksZCtIn0">
            <a:extLst>
              <a:ext uri="{FF2B5EF4-FFF2-40B4-BE49-F238E27FC236}">
                <a16:creationId xmlns:a16="http://schemas.microsoft.com/office/drawing/2014/main" id="{9B68F56F-EDAD-435C-AE46-896B6B35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78" y="5701370"/>
            <a:ext cx="1403122" cy="7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dertittel 2">
            <a:extLst>
              <a:ext uri="{FF2B5EF4-FFF2-40B4-BE49-F238E27FC236}">
                <a16:creationId xmlns:a16="http://schemas.microsoft.com/office/drawing/2014/main" id="{B0109C2A-FE3D-4B62-8C39-BDCC989A1752}"/>
              </a:ext>
            </a:extLst>
          </p:cNvPr>
          <p:cNvSpPr txBox="1">
            <a:spLocks/>
          </p:cNvSpPr>
          <p:nvPr/>
        </p:nvSpPr>
        <p:spPr>
          <a:xfrm>
            <a:off x="2217875" y="6121120"/>
            <a:ext cx="8620125" cy="400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 dirty="0"/>
              <a:t>Email: Tarjei.Leer-Salvesen@fvn.no 	</a:t>
            </a:r>
            <a:r>
              <a:rPr lang="nb-NO" dirty="0" err="1"/>
              <a:t>Twitter</a:t>
            </a:r>
            <a:r>
              <a:rPr lang="nb-NO" dirty="0"/>
              <a:t>:@</a:t>
            </a:r>
            <a:r>
              <a:rPr lang="nb-NO" dirty="0" err="1"/>
              <a:t>tarjeils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8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085823" y="751344"/>
            <a:ext cx="35514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Breach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Compensation</a:t>
            </a:r>
            <a:endParaRPr lang="nb-NO" dirty="0"/>
          </a:p>
          <a:p>
            <a:endParaRPr lang="nb-NO" dirty="0"/>
          </a:p>
          <a:p>
            <a:r>
              <a:rPr lang="nb-NO" dirty="0"/>
              <a:t>Control </a:t>
            </a:r>
            <a:r>
              <a:rPr lang="nb-NO" dirty="0" err="1"/>
              <a:t>inspection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Lawyer</a:t>
            </a:r>
            <a:endParaRPr lang="nb-NO" dirty="0"/>
          </a:p>
          <a:p>
            <a:endParaRPr lang="nb-NO" dirty="0"/>
          </a:p>
          <a:p>
            <a:r>
              <a:rPr lang="nb-NO" dirty="0"/>
              <a:t>Note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decision</a:t>
            </a:r>
            <a:endParaRPr lang="nb-NO" dirty="0"/>
          </a:p>
          <a:p>
            <a:endParaRPr lang="nb-NO" dirty="0"/>
          </a:p>
          <a:p>
            <a:r>
              <a:rPr lang="nb-NO" dirty="0"/>
              <a:t>Personell </a:t>
            </a:r>
            <a:r>
              <a:rPr lang="nb-NO" dirty="0" err="1"/>
              <a:t>injury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Embesslement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Whistleblower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Suspicious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Thank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letter / </a:t>
            </a:r>
            <a:r>
              <a:rPr lang="nb-NO" dirty="0" err="1"/>
              <a:t>medal</a:t>
            </a:r>
            <a:r>
              <a:rPr lang="nb-NO" dirty="0"/>
              <a:t> </a:t>
            </a:r>
            <a:r>
              <a:rPr lang="nb-NO" dirty="0" err="1"/>
              <a:t>award</a:t>
            </a:r>
            <a:r>
              <a:rPr lang="nb-NO" dirty="0"/>
              <a:t> (</a:t>
            </a:r>
            <a:r>
              <a:rPr lang="nb-NO" dirty="0" err="1"/>
              <a:t>military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30C08B4-DAAF-4CBF-B61B-2F23034C9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2436239"/>
            <a:ext cx="6369133" cy="3583808"/>
          </a:xfrm>
          <a:prstGeom prst="rect">
            <a:avLst/>
          </a:prstGeom>
        </p:spPr>
      </p:pic>
      <p:sp>
        <p:nvSpPr>
          <p:cNvPr id="4" name="Undertittel 4">
            <a:extLst>
              <a:ext uri="{FF2B5EF4-FFF2-40B4-BE49-F238E27FC236}">
                <a16:creationId xmlns:a16="http://schemas.microsoft.com/office/drawing/2014/main" id="{DEFC800D-7E45-45B2-840F-4B03DD50FE5E}"/>
              </a:ext>
            </a:extLst>
          </p:cNvPr>
          <p:cNvSpPr txBox="1">
            <a:spLocks/>
          </p:cNvSpPr>
          <p:nvPr/>
        </p:nvSpPr>
        <p:spPr>
          <a:xfrm>
            <a:off x="159391" y="317379"/>
            <a:ext cx="5749605" cy="8679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When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you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can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browse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metadata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documents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, play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wordgames</a:t>
            </a:r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2F9D407-D998-4B62-885C-E013E48D8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5" y="643467"/>
            <a:ext cx="2677945" cy="3825636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9064298-ADC8-42FC-9FE7-A08B7BFF3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40" y="658584"/>
            <a:ext cx="4126691" cy="589527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650C6AE-C5DF-4251-9DF1-2AE68733A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94" y="643467"/>
            <a:ext cx="2383685" cy="340526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3C40C59-AFA7-4091-A643-FAD354F6059F}"/>
              </a:ext>
            </a:extLst>
          </p:cNvPr>
          <p:cNvSpPr/>
          <p:nvPr/>
        </p:nvSpPr>
        <p:spPr>
          <a:xfrm>
            <a:off x="1159056" y="4708733"/>
            <a:ext cx="4930626" cy="144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FOI routine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Browse lists,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ask for interesting docs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474" y="4592474"/>
            <a:ext cx="1128382" cy="847206"/>
            <a:chOff x="8183879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ED8F7002-D911-4369-AD71-5105FB77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3355" y="-2358076"/>
            <a:ext cx="8229600" cy="1143000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529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792FFC7-79CA-47AE-B672-85698A8E7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5" y="420456"/>
            <a:ext cx="1336977" cy="2090363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38E652D0-E12A-412E-BAA0-399A78873DB6}"/>
              </a:ext>
            </a:extLst>
          </p:cNvPr>
          <p:cNvSpPr txBox="1">
            <a:spLocks/>
          </p:cNvSpPr>
          <p:nvPr/>
        </p:nvSpPr>
        <p:spPr>
          <a:xfrm>
            <a:off x="1523999" y="1122363"/>
            <a:ext cx="8648701" cy="1250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5400" b="1" dirty="0"/>
              <a:t>4. In </a:t>
            </a:r>
            <a:r>
              <a:rPr lang="nb-NO" sz="5400" b="1" dirty="0" err="1"/>
              <a:t>our</a:t>
            </a:r>
            <a:r>
              <a:rPr lang="nb-NO" sz="5400" b="1" dirty="0"/>
              <a:t> </a:t>
            </a:r>
            <a:r>
              <a:rPr lang="nb-NO" sz="5400" b="1" dirty="0" err="1"/>
              <a:t>law</a:t>
            </a:r>
            <a:r>
              <a:rPr lang="nb-NO" sz="5400" b="1" dirty="0"/>
              <a:t>, </a:t>
            </a:r>
            <a:r>
              <a:rPr lang="nb-NO" sz="5400" b="1" dirty="0" err="1"/>
              <a:t>what</a:t>
            </a:r>
            <a:r>
              <a:rPr lang="nb-NO" sz="5400" b="1" dirty="0"/>
              <a:t> is a </a:t>
            </a:r>
            <a:r>
              <a:rPr lang="nb-NO" sz="5400" b="1" dirty="0" err="1"/>
              <a:t>document</a:t>
            </a:r>
            <a:r>
              <a:rPr lang="nb-NO" sz="5400" b="1" dirty="0"/>
              <a:t>?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ABBDD1D-EA13-4DFC-B938-7E0848119B8B}"/>
              </a:ext>
            </a:extLst>
          </p:cNvPr>
          <p:cNvSpPr/>
          <p:nvPr/>
        </p:nvSpPr>
        <p:spPr>
          <a:xfrm>
            <a:off x="3048000" y="2967335"/>
            <a:ext cx="6096000" cy="12958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nb-NO" dirty="0"/>
              <a:t>By «</a:t>
            </a:r>
            <a:r>
              <a:rPr lang="nb-NO" dirty="0" err="1"/>
              <a:t>document</a:t>
            </a:r>
            <a:r>
              <a:rPr lang="nb-NO" dirty="0"/>
              <a:t>»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 a </a:t>
            </a:r>
            <a:r>
              <a:rPr lang="nb-NO" dirty="0" err="1"/>
              <a:t>limited</a:t>
            </a:r>
            <a:r>
              <a:rPr lang="nb-NO" dirty="0"/>
              <a:t> </a:t>
            </a:r>
            <a:r>
              <a:rPr lang="nb-NO" dirty="0" err="1"/>
              <a:t>amount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, </a:t>
            </a:r>
            <a:r>
              <a:rPr lang="nb-NO" dirty="0" err="1"/>
              <a:t>stored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 medium, for later </a:t>
            </a:r>
            <a:r>
              <a:rPr lang="nb-NO" dirty="0" err="1"/>
              <a:t>reading</a:t>
            </a:r>
            <a:r>
              <a:rPr lang="nb-NO" dirty="0"/>
              <a:t>, </a:t>
            </a:r>
            <a:r>
              <a:rPr lang="nb-NO" dirty="0" err="1"/>
              <a:t>listening</a:t>
            </a:r>
            <a:r>
              <a:rPr lang="nb-NO" dirty="0"/>
              <a:t>, </a:t>
            </a:r>
            <a:r>
              <a:rPr lang="nb-NO" dirty="0" err="1"/>
              <a:t>projection</a:t>
            </a:r>
            <a:r>
              <a:rPr lang="nb-NO" dirty="0"/>
              <a:t>, </a:t>
            </a:r>
            <a:r>
              <a:rPr lang="nb-NO" dirty="0" err="1"/>
              <a:t>transfering</a:t>
            </a:r>
            <a:r>
              <a:rPr lang="nb-NO" dirty="0"/>
              <a:t> or </a:t>
            </a:r>
            <a:r>
              <a:rPr lang="nb-NO" dirty="0" err="1"/>
              <a:t>similar</a:t>
            </a:r>
            <a:r>
              <a:rPr lang="nb-NO" dirty="0"/>
              <a:t>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D63C816-5D21-474C-AC50-5FB6A829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9" y="4950693"/>
            <a:ext cx="1193958" cy="120122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4DC4F93-AEE8-43E1-8936-C3080C427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829232"/>
            <a:ext cx="1637069" cy="144414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2AAC44C-4C4C-44CB-BCB5-88FCF17AF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12" y="4857208"/>
            <a:ext cx="1470621" cy="144415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9DEAC1A3-465B-4D74-BFDC-06AF43DEA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056" y="4829231"/>
            <a:ext cx="2369887" cy="14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A3184D5-3DF5-4146-BF36-D7C156C895C7}"/>
              </a:ext>
            </a:extLst>
          </p:cNvPr>
          <p:cNvSpPr/>
          <p:nvPr/>
        </p:nvSpPr>
        <p:spPr>
          <a:xfrm>
            <a:off x="5080934" y="1194391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/>
              <a:t>Trouble at the local sewer treatment plant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Did the workers who welded the pipes have welding </a:t>
            </a:r>
            <a:r>
              <a:rPr lang="en-US" sz="2000" dirty="0" err="1"/>
              <a:t>sertificates</a:t>
            </a:r>
            <a:r>
              <a:rPr lang="en-US" sz="20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happens if something is wrong with the pipes?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Does the FOI Act give you right to see the results of an x-ray scan?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CED6D22-5AE2-40F9-BF32-6A987CA45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" r="129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A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58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59C7968-DE16-4319-B37F-582420833DB8}"/>
              </a:ext>
            </a:extLst>
          </p:cNvPr>
          <p:cNvSpPr/>
          <p:nvPr/>
        </p:nvSpPr>
        <p:spPr>
          <a:xfrm>
            <a:off x="646176" y="1438159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/>
              <a:t>A case like this generates more stories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nb-NO" sz="2200" dirty="0"/>
          </a:p>
          <a:p>
            <a:r>
              <a:rPr lang="nb-NO" sz="2200" dirty="0"/>
              <a:t>The </a:t>
            </a:r>
            <a:r>
              <a:rPr lang="nb-NO" sz="2200" dirty="0" err="1"/>
              <a:t>welding</a:t>
            </a:r>
            <a:r>
              <a:rPr lang="nb-NO" sz="2200" dirty="0"/>
              <a:t> </a:t>
            </a:r>
            <a:r>
              <a:rPr lang="nb-NO" sz="2200" dirty="0" err="1"/>
              <a:t>company</a:t>
            </a:r>
            <a:r>
              <a:rPr lang="nb-NO" sz="2200" dirty="0"/>
              <a:t> is </a:t>
            </a:r>
            <a:r>
              <a:rPr lang="nb-NO" sz="2200" dirty="0" err="1"/>
              <a:t>bankrupt</a:t>
            </a:r>
            <a:endParaRPr lang="nb-NO" sz="2200" dirty="0"/>
          </a:p>
          <a:p>
            <a:endParaRPr lang="nb-NO" sz="2200" dirty="0"/>
          </a:p>
          <a:p>
            <a:r>
              <a:rPr lang="nb-NO" sz="2200" dirty="0"/>
              <a:t>A </a:t>
            </a:r>
            <a:r>
              <a:rPr lang="nb-NO" sz="2200" dirty="0" err="1"/>
              <a:t>local</a:t>
            </a:r>
            <a:r>
              <a:rPr lang="nb-NO" sz="2200" dirty="0"/>
              <a:t> </a:t>
            </a:r>
            <a:r>
              <a:rPr lang="nb-NO" sz="2200" dirty="0" err="1"/>
              <a:t>company</a:t>
            </a:r>
            <a:r>
              <a:rPr lang="nb-NO" sz="2200" dirty="0"/>
              <a:t> </a:t>
            </a:r>
            <a:r>
              <a:rPr lang="nb-NO" sz="2200" dirty="0" err="1"/>
              <a:t>now</a:t>
            </a:r>
            <a:r>
              <a:rPr lang="nb-NO" sz="2200" dirty="0"/>
              <a:t> </a:t>
            </a:r>
            <a:r>
              <a:rPr lang="nb-NO" sz="2200" dirty="0" err="1"/>
              <a:t>cuts</a:t>
            </a:r>
            <a:r>
              <a:rPr lang="nb-NO" sz="2200" dirty="0"/>
              <a:t> </a:t>
            </a:r>
            <a:r>
              <a:rPr lang="nb-NO" sz="2200" dirty="0" err="1"/>
              <a:t>open</a:t>
            </a:r>
            <a:r>
              <a:rPr lang="nb-NO" sz="2200" dirty="0"/>
              <a:t>, and </a:t>
            </a:r>
            <a:r>
              <a:rPr lang="nb-NO" sz="2200" dirty="0" err="1"/>
              <a:t>then</a:t>
            </a:r>
            <a:r>
              <a:rPr lang="nb-NO" sz="2200" dirty="0"/>
              <a:t> </a:t>
            </a:r>
            <a:r>
              <a:rPr lang="nb-NO" sz="2200" dirty="0" err="1"/>
              <a:t>fixes</a:t>
            </a:r>
            <a:r>
              <a:rPr lang="nb-NO" sz="2200" dirty="0"/>
              <a:t> </a:t>
            </a:r>
            <a:r>
              <a:rPr lang="nb-NO" sz="2200" dirty="0" err="1"/>
              <a:t>every</a:t>
            </a:r>
            <a:r>
              <a:rPr lang="nb-NO" sz="2200" dirty="0"/>
              <a:t> pipe and </a:t>
            </a:r>
            <a:r>
              <a:rPr lang="nb-NO" sz="2200" dirty="0" err="1"/>
              <a:t>every</a:t>
            </a:r>
            <a:r>
              <a:rPr lang="nb-NO" sz="2200" dirty="0"/>
              <a:t> </a:t>
            </a:r>
            <a:r>
              <a:rPr lang="nb-NO" sz="2200" dirty="0" err="1"/>
              <a:t>welding</a:t>
            </a:r>
            <a:r>
              <a:rPr lang="nb-NO" sz="2200" dirty="0"/>
              <a:t> </a:t>
            </a:r>
            <a:r>
              <a:rPr lang="nb-NO" sz="2200" dirty="0" err="1"/>
              <a:t>seam</a:t>
            </a:r>
            <a:endParaRPr lang="nb-NO" sz="2200" dirty="0"/>
          </a:p>
          <a:p>
            <a:endParaRPr lang="nb-NO" sz="2200" dirty="0"/>
          </a:p>
          <a:p>
            <a:r>
              <a:rPr lang="nb-NO" sz="2200" dirty="0" err="1"/>
              <a:t>There</a:t>
            </a:r>
            <a:r>
              <a:rPr lang="nb-NO" sz="2200" dirty="0"/>
              <a:t> </a:t>
            </a:r>
            <a:r>
              <a:rPr lang="nb-NO" sz="2200" dirty="0" err="1"/>
              <a:t>are</a:t>
            </a:r>
            <a:r>
              <a:rPr lang="nb-NO" sz="2200" dirty="0"/>
              <a:t> </a:t>
            </a:r>
            <a:r>
              <a:rPr lang="nb-NO" sz="2200" dirty="0" err="1"/>
              <a:t>delays</a:t>
            </a:r>
            <a:r>
              <a:rPr lang="nb-NO" sz="2200" dirty="0"/>
              <a:t> and huge </a:t>
            </a:r>
            <a:r>
              <a:rPr lang="nb-NO" sz="2200" dirty="0" err="1"/>
              <a:t>costs</a:t>
            </a:r>
            <a:endParaRPr lang="nb-NO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/>
          <a:stretch/>
        </p:blipFill>
        <p:spPr>
          <a:xfrm>
            <a:off x="6297587" y="640080"/>
            <a:ext cx="5061890" cy="5577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A6D249F-0050-4444-B1DE-E85A1456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653" y="914400"/>
            <a:ext cx="5122493" cy="496881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1B1C1FA-BAB3-409E-A4DB-4AF581E1D728}"/>
              </a:ext>
            </a:extLst>
          </p:cNvPr>
          <p:cNvSpPr/>
          <p:nvPr/>
        </p:nvSpPr>
        <p:spPr>
          <a:xfrm>
            <a:off x="154112" y="897344"/>
            <a:ext cx="42668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nb-NO"/>
          </a:p>
          <a:p>
            <a:pPr>
              <a:spcAft>
                <a:spcPts val="600"/>
              </a:spcAft>
            </a:pPr>
            <a:endParaRPr lang="nb-NO"/>
          </a:p>
          <a:p>
            <a:pPr>
              <a:spcAft>
                <a:spcPts val="600"/>
              </a:spcAft>
            </a:pPr>
            <a:endParaRPr lang="nb-NO"/>
          </a:p>
          <a:p>
            <a:pPr>
              <a:spcAft>
                <a:spcPts val="600"/>
              </a:spcAft>
            </a:pPr>
            <a:endParaRPr lang="nb-NO"/>
          </a:p>
          <a:p>
            <a:pPr>
              <a:spcAft>
                <a:spcPts val="600"/>
              </a:spcAft>
            </a:pPr>
            <a:endParaRPr lang="nb-NO" err="1"/>
          </a:p>
        </p:txBody>
      </p:sp>
    </p:spTree>
    <p:extLst>
      <p:ext uri="{BB962C8B-B14F-4D97-AF65-F5344CB8AC3E}">
        <p14:creationId xmlns:p14="http://schemas.microsoft.com/office/powerpoint/2010/main" val="141983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86653-4004-4264-A546-DB2D04A5F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FD397-5489-4972-84EA-50FB4FFC3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D3F1E5-F913-4734-A6BF-6C277C30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20" y="0"/>
            <a:ext cx="9910359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5D277A3-EF28-4AD6-A4C5-C4AFFA386CAD}"/>
              </a:ext>
            </a:extLst>
          </p:cNvPr>
          <p:cNvSpPr/>
          <p:nvPr/>
        </p:nvSpPr>
        <p:spPr>
          <a:xfrm>
            <a:off x="8912725" y="5734734"/>
            <a:ext cx="2993202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Ask for metadata. </a:t>
            </a:r>
          </a:p>
          <a:p>
            <a:pPr algn="ctr"/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FOI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whole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lists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documents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76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21389</TotalTime>
  <Words>494</Words>
  <Application>Microsoft Office PowerPoint</Application>
  <PresentationFormat>Widescreen</PresentationFormat>
  <Paragraphs>98</Paragraphs>
  <Slides>26</Slides>
  <Notes>9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Acrobat Document</vt:lpstr>
      <vt:lpstr>  Even the odds. Have fun at work!</vt:lpstr>
      <vt:lpstr>Norway’s FOI portal has metadata on actual documents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Søgne municipality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Innsyn etter personopplysningsloven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 en innsynsjeger på to dager</dc:title>
  <dc:creator>Leer-Salvesen, Tarjei</dc:creator>
  <cp:lastModifiedBy>Tarjei Leer-Salvesen</cp:lastModifiedBy>
  <cp:revision>178</cp:revision>
  <cp:lastPrinted>2018-02-20T09:10:18Z</cp:lastPrinted>
  <dcterms:created xsi:type="dcterms:W3CDTF">2018-02-01T14:18:29Z</dcterms:created>
  <dcterms:modified xsi:type="dcterms:W3CDTF">2021-11-17T08:40:43Z</dcterms:modified>
</cp:coreProperties>
</file>