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469" r:id="rId2"/>
    <p:sldId id="4470" r:id="rId3"/>
    <p:sldId id="4481" r:id="rId4"/>
    <p:sldId id="4482" r:id="rId5"/>
    <p:sldId id="4484" r:id="rId6"/>
    <p:sldId id="4483" r:id="rId7"/>
    <p:sldId id="4485" r:id="rId8"/>
    <p:sldId id="4322" r:id="rId9"/>
    <p:sldId id="4473" r:id="rId10"/>
    <p:sldId id="4465" r:id="rId11"/>
    <p:sldId id="4466" r:id="rId12"/>
    <p:sldId id="4474" r:id="rId13"/>
    <p:sldId id="4477" r:id="rId14"/>
    <p:sldId id="4504" r:id="rId15"/>
    <p:sldId id="4505" r:id="rId16"/>
    <p:sldId id="4480" r:id="rId17"/>
    <p:sldId id="4479" r:id="rId18"/>
    <p:sldId id="4490" r:id="rId19"/>
    <p:sldId id="4491" r:id="rId20"/>
    <p:sldId id="4492" r:id="rId21"/>
    <p:sldId id="4494" r:id="rId22"/>
    <p:sldId id="4495" r:id="rId23"/>
    <p:sldId id="4496" r:id="rId24"/>
    <p:sldId id="4486" r:id="rId25"/>
    <p:sldId id="4237" r:id="rId26"/>
    <p:sldId id="4238" r:id="rId27"/>
    <p:sldId id="4239" r:id="rId28"/>
    <p:sldId id="4506" r:id="rId29"/>
    <p:sldId id="4498" r:id="rId30"/>
    <p:sldId id="4507" r:id="rId31"/>
    <p:sldId id="4503" r:id="rId3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57" d="100"/>
          <a:sy n="57" d="100"/>
        </p:scale>
        <p:origin x="268" y="72"/>
      </p:cViewPr>
      <p:guideLst/>
    </p:cSldViewPr>
  </p:slideViewPr>
  <p:outlineViewPr>
    <p:cViewPr>
      <p:scale>
        <a:sx n="33" d="100"/>
        <a:sy n="33" d="100"/>
      </p:scale>
      <p:origin x="0" y="-11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E1789-4D0D-4651-ABDA-8EBEAFBD58F4}" type="datetimeFigureOut">
              <a:rPr lang="sv-SE" smtClean="0"/>
              <a:t>2021-05-20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C93DD-ADD3-4929-BD67-C12CB337C9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48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614008D4-82F3-4DD0-A451-60940DB82C62}" type="slidenum">
              <a:rPr lang="en-US" altLang="sv-SE" sz="1200" smtClean="0">
                <a:solidFill>
                  <a:schemeClr val="tx1"/>
                </a:solidFill>
              </a:rPr>
              <a:pPr/>
              <a:t>10</a:t>
            </a:fld>
            <a:endParaRPr lang="en-US" altLang="sv-SE" sz="1200">
              <a:solidFill>
                <a:schemeClr val="tx1"/>
              </a:solidFill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6013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232CAF0C-6BBA-4053-8626-AE9E50116D19}" type="slidenum">
              <a:rPr lang="en-US" altLang="sv-SE" sz="1200" smtClean="0">
                <a:solidFill>
                  <a:schemeClr val="tx1"/>
                </a:solidFill>
              </a:rPr>
              <a:pPr/>
              <a:t>25</a:t>
            </a:fld>
            <a:endParaRPr lang="en-US" altLang="sv-SE" sz="1200">
              <a:solidFill>
                <a:schemeClr val="tx1"/>
              </a:solidFill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5110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FE85-1CAE-403C-AD2D-B32BE16F2001}" type="datetimeFigureOut">
              <a:rPr lang="sv-SE" smtClean="0"/>
              <a:t>2021-05-20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88A-A63E-4D77-8A10-2456D3A4F5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224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FE85-1CAE-403C-AD2D-B32BE16F2001}" type="datetimeFigureOut">
              <a:rPr lang="sv-SE" smtClean="0"/>
              <a:t>2021-05-20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88A-A63E-4D77-8A10-2456D3A4F5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82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FE85-1CAE-403C-AD2D-B32BE16F2001}" type="datetimeFigureOut">
              <a:rPr lang="sv-SE" smtClean="0"/>
              <a:t>2021-05-20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88A-A63E-4D77-8A10-2456D3A4F5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236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4BD2E-AABF-4643-8520-36C353870F74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22637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FE85-1CAE-403C-AD2D-B32BE16F2001}" type="datetimeFigureOut">
              <a:rPr lang="sv-SE" smtClean="0"/>
              <a:t>2021-05-20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88A-A63E-4D77-8A10-2456D3A4F5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22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FE85-1CAE-403C-AD2D-B32BE16F2001}" type="datetimeFigureOut">
              <a:rPr lang="sv-SE" smtClean="0"/>
              <a:t>2021-05-20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88A-A63E-4D77-8A10-2456D3A4F5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7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FE85-1CAE-403C-AD2D-B32BE16F2001}" type="datetimeFigureOut">
              <a:rPr lang="sv-SE" smtClean="0"/>
              <a:t>2021-05-20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88A-A63E-4D77-8A10-2456D3A4F5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137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FE85-1CAE-403C-AD2D-B32BE16F2001}" type="datetimeFigureOut">
              <a:rPr lang="sv-SE" smtClean="0"/>
              <a:t>2021-05-20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88A-A63E-4D77-8A10-2456D3A4F5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778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FE85-1CAE-403C-AD2D-B32BE16F2001}" type="datetimeFigureOut">
              <a:rPr lang="sv-SE" smtClean="0"/>
              <a:t>2021-05-20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88A-A63E-4D77-8A10-2456D3A4F5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407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FE85-1CAE-403C-AD2D-B32BE16F2001}" type="datetimeFigureOut">
              <a:rPr lang="sv-SE" smtClean="0"/>
              <a:t>2021-05-20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88A-A63E-4D77-8A10-2456D3A4F5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937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FE85-1CAE-403C-AD2D-B32BE16F2001}" type="datetimeFigureOut">
              <a:rPr lang="sv-SE" smtClean="0"/>
              <a:t>2021-05-20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88A-A63E-4D77-8A10-2456D3A4F5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15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FE85-1CAE-403C-AD2D-B32BE16F2001}" type="datetimeFigureOut">
              <a:rPr lang="sv-SE" smtClean="0"/>
              <a:t>2021-05-20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88A-A63E-4D77-8A10-2456D3A4F5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01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3FE85-1CAE-403C-AD2D-B32BE16F2001}" type="datetimeFigureOut">
              <a:rPr lang="sv-SE" smtClean="0"/>
              <a:t>2021-05-20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0188A-A63E-4D77-8A10-2456D3A4F5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381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6BE6B2-C9AD-4D7C-B2A6-FF74BF429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Confronting</a:t>
            </a:r>
            <a:r>
              <a:rPr lang="sv-SE" dirty="0"/>
              <a:t> the ”bad guy” – </a:t>
            </a:r>
            <a:r>
              <a:rPr lang="sv-SE" dirty="0" err="1"/>
              <a:t>when</a:t>
            </a:r>
            <a:r>
              <a:rPr lang="sv-SE" dirty="0"/>
              <a:t> and </a:t>
            </a:r>
            <a:r>
              <a:rPr lang="sv-SE" dirty="0" err="1"/>
              <a:t>how</a:t>
            </a:r>
            <a:r>
              <a:rPr lang="sv-SE" dirty="0"/>
              <a:t>?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01CDED5-C675-4A11-9B56-02774CA3C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6649" y="1690688"/>
            <a:ext cx="8955585" cy="5037517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4F177C1-95C6-454B-8DDF-BCC128A5607E}"/>
              </a:ext>
            </a:extLst>
          </p:cNvPr>
          <p:cNvSpPr txBox="1"/>
          <p:nvPr/>
        </p:nvSpPr>
        <p:spPr>
          <a:xfrm>
            <a:off x="10526752" y="3601844"/>
            <a:ext cx="18520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Nils Hanson</a:t>
            </a:r>
          </a:p>
          <a:p>
            <a:r>
              <a:rPr lang="sv-SE" sz="1600" dirty="0"/>
              <a:t>Swedish</a:t>
            </a:r>
          </a:p>
          <a:p>
            <a:r>
              <a:rPr lang="sv-SE" sz="1600" dirty="0"/>
              <a:t>Television</a:t>
            </a:r>
          </a:p>
          <a:p>
            <a:endParaRPr lang="sv-SE" sz="2000" dirty="0">
              <a:highlight>
                <a:srgbClr val="FFFF00"/>
              </a:highlight>
            </a:endParaRPr>
          </a:p>
          <a:p>
            <a:r>
              <a:rPr lang="sv-SE" sz="1600" dirty="0" err="1"/>
              <a:t>Dataharvest</a:t>
            </a:r>
            <a:endParaRPr lang="sv-SE" sz="1600" dirty="0"/>
          </a:p>
          <a:p>
            <a:r>
              <a:rPr lang="sv-SE" sz="1600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465501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0449" y="-171450"/>
            <a:ext cx="9567746" cy="1728788"/>
          </a:xfrm>
        </p:spPr>
        <p:txBody>
          <a:bodyPr anchor="ctr"/>
          <a:lstStyle/>
          <a:p>
            <a:pPr eaLnBrk="1" hangingPunct="1"/>
            <a:r>
              <a:rPr lang="sv-SE" altLang="sv-SE" sz="4400" dirty="0" err="1"/>
              <a:t>We</a:t>
            </a:r>
            <a:r>
              <a:rPr lang="sv-SE" altLang="sv-SE" sz="4400" dirty="0"/>
              <a:t> </a:t>
            </a:r>
            <a:r>
              <a:rPr lang="sv-SE" altLang="sv-SE" sz="4400" dirty="0" err="1"/>
              <a:t>put</a:t>
            </a:r>
            <a:r>
              <a:rPr lang="sv-SE" altLang="sv-SE" sz="4400" dirty="0"/>
              <a:t> </a:t>
            </a:r>
            <a:r>
              <a:rPr lang="sv-SE" altLang="sv-SE" sz="4400" dirty="0" err="1"/>
              <a:t>some</a:t>
            </a:r>
            <a:r>
              <a:rPr lang="sv-SE" altLang="sv-SE" sz="4400" dirty="0"/>
              <a:t> </a:t>
            </a:r>
            <a:r>
              <a:rPr lang="sv-SE" altLang="sv-SE" sz="4400" dirty="0" err="1"/>
              <a:t>of</a:t>
            </a:r>
            <a:r>
              <a:rPr lang="sv-SE" altLang="sv-SE" sz="4400" dirty="0"/>
              <a:t> </a:t>
            </a:r>
            <a:r>
              <a:rPr lang="sv-SE" altLang="sv-SE" sz="4400" dirty="0" err="1"/>
              <a:t>our</a:t>
            </a:r>
            <a:r>
              <a:rPr lang="sv-SE" altLang="sv-SE" sz="4400" dirty="0"/>
              <a:t> </a:t>
            </a:r>
            <a:r>
              <a:rPr lang="sv-SE" altLang="sv-SE" sz="4400" dirty="0" err="1"/>
              <a:t>cards</a:t>
            </a:r>
            <a:r>
              <a:rPr lang="sv-SE" altLang="sv-SE" sz="4400" dirty="0"/>
              <a:t> on the table</a:t>
            </a:r>
            <a:endParaRPr lang="en-US" altLang="sv-SE" sz="4400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1125539"/>
            <a:ext cx="8893175" cy="790575"/>
          </a:xfrm>
        </p:spPr>
        <p:txBody>
          <a:bodyPr/>
          <a:lstStyle/>
          <a:p>
            <a:pPr eaLnBrk="1" hangingPunct="1"/>
            <a:r>
              <a:rPr lang="sv-SE" altLang="sv-SE" sz="3200" dirty="0"/>
              <a:t>to get </a:t>
            </a:r>
            <a:r>
              <a:rPr lang="sv-SE" altLang="sv-SE" sz="3200" dirty="0" err="1"/>
              <a:t>other</a:t>
            </a:r>
            <a:r>
              <a:rPr lang="sv-SE" altLang="sv-SE" sz="3200" dirty="0"/>
              <a:t> </a:t>
            </a:r>
            <a:r>
              <a:rPr lang="sv-SE" altLang="sv-SE" sz="3200" dirty="0" err="1"/>
              <a:t>cards</a:t>
            </a:r>
            <a:r>
              <a:rPr lang="sv-SE" altLang="sv-SE" sz="3200" dirty="0"/>
              <a:t> from ”the </a:t>
            </a:r>
            <a:r>
              <a:rPr lang="sv-SE" altLang="sv-SE" sz="3200" dirty="0" err="1"/>
              <a:t>target</a:t>
            </a:r>
            <a:r>
              <a:rPr lang="sv-SE" altLang="sv-SE" sz="3200" dirty="0"/>
              <a:t>” </a:t>
            </a:r>
          </a:p>
          <a:p>
            <a:pPr eaLnBrk="1" hangingPunct="1"/>
            <a:endParaRPr lang="en-US" altLang="sv-SE" sz="3200" dirty="0"/>
          </a:p>
        </p:txBody>
      </p:sp>
      <p:pic>
        <p:nvPicPr>
          <p:cNvPr id="189444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1919289"/>
            <a:ext cx="4968875" cy="4637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57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ubrik 1"/>
          <p:cNvSpPr>
            <a:spLocks noGrp="1"/>
          </p:cNvSpPr>
          <p:nvPr>
            <p:ph type="title"/>
          </p:nvPr>
        </p:nvSpPr>
        <p:spPr>
          <a:xfrm>
            <a:off x="1703388" y="274638"/>
            <a:ext cx="8507412" cy="1143000"/>
          </a:xfrm>
        </p:spPr>
        <p:txBody>
          <a:bodyPr/>
          <a:lstStyle/>
          <a:p>
            <a:r>
              <a:rPr lang="sv-SE" altLang="sv-SE"/>
              <a:t>Why?</a:t>
            </a:r>
          </a:p>
        </p:txBody>
      </p:sp>
      <p:sp>
        <p:nvSpPr>
          <p:cNvPr id="191491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altLang="sv-SE"/>
          </a:p>
          <a:p>
            <a:r>
              <a:rPr lang="sv-SE" altLang="sv-SE"/>
              <a:t>Complicated questions could be sorted out</a:t>
            </a:r>
          </a:p>
          <a:p>
            <a:r>
              <a:rPr lang="en-US" altLang="sv-SE"/>
              <a:t>Reasonable explanations can be given</a:t>
            </a:r>
            <a:endParaRPr lang="sv-SE" altLang="sv-SE"/>
          </a:p>
          <a:p>
            <a:r>
              <a:rPr lang="sv-SE" altLang="sv-SE"/>
              <a:t>We get the official version early </a:t>
            </a:r>
          </a:p>
          <a:p>
            <a:r>
              <a:rPr lang="sv-SE" altLang="sv-SE"/>
              <a:t>Early dialogue with the ”target”</a:t>
            </a:r>
          </a:p>
        </p:txBody>
      </p:sp>
    </p:spTree>
    <p:extLst>
      <p:ext uri="{BB962C8B-B14F-4D97-AF65-F5344CB8AC3E}">
        <p14:creationId xmlns:p14="http://schemas.microsoft.com/office/powerpoint/2010/main" val="3762678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2A533D-5A23-46BC-B4AC-CE1BC049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Demanding</a:t>
            </a:r>
            <a:r>
              <a:rPr lang="sv-SE" dirty="0"/>
              <a:t> </a:t>
            </a:r>
            <a:r>
              <a:rPr lang="sv-SE" dirty="0" err="1"/>
              <a:t>accountability</a:t>
            </a:r>
            <a:r>
              <a:rPr lang="sv-SE" dirty="0"/>
              <a:t>     </a:t>
            </a:r>
            <a:r>
              <a:rPr lang="sv-SE" dirty="0">
                <a:highlight>
                  <a:srgbClr val="FFFF00"/>
                </a:highlight>
              </a:rPr>
              <a:t>Step 1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BD1E2C-EBCF-4692-864F-3C0D7CE39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sv-SE" dirty="0" err="1"/>
              <a:t>Inform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investigation</a:t>
            </a:r>
            <a:endParaRPr lang="sv-SE" dirty="0"/>
          </a:p>
          <a:p>
            <a:r>
              <a:rPr lang="sv-SE" dirty="0"/>
              <a:t>Ask for an </a:t>
            </a:r>
            <a:r>
              <a:rPr lang="sv-SE" dirty="0" err="1"/>
              <a:t>interview</a:t>
            </a:r>
            <a:endParaRPr lang="sv-SE" dirty="0"/>
          </a:p>
          <a:p>
            <a:r>
              <a:rPr lang="sv-SE" dirty="0"/>
              <a:t>Be </a:t>
            </a:r>
            <a:r>
              <a:rPr lang="sv-SE" dirty="0" err="1"/>
              <a:t>open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key</a:t>
            </a:r>
            <a:r>
              <a:rPr lang="sv-SE" dirty="0"/>
              <a:t> </a:t>
            </a:r>
            <a:r>
              <a:rPr lang="sv-SE" dirty="0" err="1"/>
              <a:t>questions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959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2A533D-5A23-46BC-B4AC-CE1BC049D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1" y="365125"/>
            <a:ext cx="11987561" cy="1325563"/>
          </a:xfrm>
        </p:spPr>
        <p:txBody>
          <a:bodyPr/>
          <a:lstStyle/>
          <a:p>
            <a:r>
              <a:rPr lang="sv-SE" dirty="0" err="1"/>
              <a:t>Demanding</a:t>
            </a:r>
            <a:r>
              <a:rPr lang="sv-SE" dirty="0"/>
              <a:t> </a:t>
            </a:r>
            <a:r>
              <a:rPr lang="sv-SE" dirty="0" err="1"/>
              <a:t>accountability</a:t>
            </a:r>
            <a:r>
              <a:rPr lang="sv-SE" dirty="0"/>
              <a:t>     </a:t>
            </a:r>
            <a:r>
              <a:rPr lang="sv-SE" dirty="0">
                <a:highlight>
                  <a:srgbClr val="FFFF00"/>
                </a:highlight>
              </a:rPr>
              <a:t>Step 2 – </a:t>
            </a:r>
            <a:r>
              <a:rPr lang="sv-SE" dirty="0" err="1">
                <a:highlight>
                  <a:srgbClr val="FFFF00"/>
                </a:highlight>
              </a:rPr>
              <a:t>if</a:t>
            </a:r>
            <a:r>
              <a:rPr lang="sv-SE" dirty="0">
                <a:highlight>
                  <a:srgbClr val="FFFF00"/>
                </a:highlight>
              </a:rPr>
              <a:t> no </a:t>
            </a:r>
            <a:r>
              <a:rPr lang="sv-SE" dirty="0" err="1">
                <a:highlight>
                  <a:srgbClr val="FFFF00"/>
                </a:highlight>
              </a:rPr>
              <a:t>interview</a:t>
            </a:r>
            <a:r>
              <a:rPr lang="sv-SE" dirty="0">
                <a:highlight>
                  <a:srgbClr val="FFFF00"/>
                </a:highlight>
              </a:rPr>
              <a:t>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BD1E2C-EBCF-4692-864F-3C0D7CE39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sv-SE" altLang="sv-SE" dirty="0" err="1"/>
              <a:t>Inform</a:t>
            </a:r>
            <a:r>
              <a:rPr lang="sv-SE" altLang="sv-SE" dirty="0"/>
              <a:t> in </a:t>
            </a:r>
            <a:r>
              <a:rPr lang="sv-SE" altLang="sv-SE" dirty="0" err="1"/>
              <a:t>detail</a:t>
            </a:r>
            <a:r>
              <a:rPr lang="sv-SE" altLang="sv-SE" dirty="0"/>
              <a:t> </a:t>
            </a:r>
            <a:r>
              <a:rPr lang="sv-SE" altLang="sv-SE" dirty="0" err="1"/>
              <a:t>about</a:t>
            </a:r>
            <a:r>
              <a:rPr lang="sv-SE" altLang="sv-SE" dirty="0"/>
              <a:t> all </a:t>
            </a:r>
            <a:r>
              <a:rPr lang="sv-SE" altLang="sv-SE" dirty="0" err="1"/>
              <a:t>critizism</a:t>
            </a:r>
            <a:r>
              <a:rPr lang="sv-SE" altLang="sv-SE" dirty="0"/>
              <a:t> </a:t>
            </a:r>
          </a:p>
          <a:p>
            <a:r>
              <a:rPr lang="sv-SE" altLang="sv-SE" dirty="0"/>
              <a:t>Ask </a:t>
            </a:r>
            <a:r>
              <a:rPr lang="sv-SE" altLang="sv-SE" dirty="0" err="1"/>
              <a:t>again</a:t>
            </a:r>
            <a:r>
              <a:rPr lang="sv-SE" altLang="sv-SE" dirty="0"/>
              <a:t> for </a:t>
            </a:r>
            <a:r>
              <a:rPr lang="sv-SE" altLang="sv-SE" dirty="0" err="1"/>
              <a:t>interview</a:t>
            </a:r>
            <a:r>
              <a:rPr lang="sv-SE" altLang="sv-SE" dirty="0"/>
              <a:t> – or </a:t>
            </a:r>
            <a:r>
              <a:rPr lang="sv-SE" altLang="sv-SE" dirty="0" err="1"/>
              <a:t>comments</a:t>
            </a:r>
            <a:endParaRPr lang="sv-SE" altLang="sv-SE" dirty="0"/>
          </a:p>
          <a:p>
            <a:r>
              <a:rPr lang="sv-SE" altLang="sv-SE" dirty="0" err="1"/>
              <a:t>Give</a:t>
            </a:r>
            <a:r>
              <a:rPr lang="sv-SE" altLang="sv-SE" dirty="0"/>
              <a:t> a deadline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6848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943AA2-2265-480D-9A8E-4CAD392EA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9049"/>
          </a:xfrm>
        </p:spPr>
        <p:txBody>
          <a:bodyPr>
            <a:normAutofit fontScale="90000"/>
          </a:bodyPr>
          <a:lstStyle/>
          <a:p>
            <a:r>
              <a:rPr lang="sv-SE" dirty="0"/>
              <a:t>Be as transparent</a:t>
            </a:r>
            <a:br>
              <a:rPr lang="sv-SE" dirty="0"/>
            </a:br>
            <a:r>
              <a:rPr lang="sv-SE" dirty="0"/>
              <a:t>as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br>
              <a:rPr lang="sv-SE" dirty="0"/>
            </a:br>
            <a:r>
              <a:rPr lang="sv-SE" dirty="0" err="1"/>
              <a:t>about</a:t>
            </a:r>
            <a:r>
              <a:rPr lang="sv-SE" dirty="0"/>
              <a:t> the</a:t>
            </a:r>
            <a:br>
              <a:rPr lang="sv-SE" dirty="0"/>
            </a:br>
            <a:r>
              <a:rPr lang="sv-SE" dirty="0" err="1"/>
              <a:t>evidence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9453EA-77BA-4398-B4D6-32F364733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24761"/>
            <a:ext cx="10515600" cy="25220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1B23CD7-EAD8-418D-911E-2D5C2106A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60000">
            <a:off x="5269097" y="1539477"/>
            <a:ext cx="6718301" cy="37790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0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ubrik 1">
            <a:extLst>
              <a:ext uri="{FF2B5EF4-FFF2-40B4-BE49-F238E27FC236}">
                <a16:creationId xmlns:a16="http://schemas.microsoft.com/office/drawing/2014/main" id="{EA0EC06E-6941-495C-B8BF-651A3FB13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89249" y="273050"/>
            <a:ext cx="7375565" cy="1143000"/>
          </a:xfrm>
        </p:spPr>
        <p:txBody>
          <a:bodyPr/>
          <a:lstStyle/>
          <a:p>
            <a:r>
              <a:rPr lang="sv-SE" altLang="sv-SE" dirty="0"/>
              <a:t>”No </a:t>
            </a:r>
            <a:r>
              <a:rPr lang="sv-SE" altLang="sv-SE" dirty="0" err="1"/>
              <a:t>surprise</a:t>
            </a:r>
            <a:r>
              <a:rPr lang="sv-SE" altLang="sv-SE" dirty="0"/>
              <a:t>”- policy</a:t>
            </a:r>
          </a:p>
        </p:txBody>
      </p:sp>
      <p:sp>
        <p:nvSpPr>
          <p:cNvPr id="38915" name="Platshållare för text 2">
            <a:extLst>
              <a:ext uri="{FF2B5EF4-FFF2-40B4-BE49-F238E27FC236}">
                <a16:creationId xmlns:a16="http://schemas.microsoft.com/office/drawing/2014/main" id="{7DC36DF7-71AC-4BC0-888A-8BEB775FFA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38916" name="Platshållare för innehåll 3">
            <a:extLst>
              <a:ext uri="{FF2B5EF4-FFF2-40B4-BE49-F238E27FC236}">
                <a16:creationId xmlns:a16="http://schemas.microsoft.com/office/drawing/2014/main" id="{9651596A-AE15-44B1-B69F-23F901BA9EF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38917" name="Picture 4">
            <a:extLst>
              <a:ext uri="{FF2B5EF4-FFF2-40B4-BE49-F238E27FC236}">
                <a16:creationId xmlns:a16="http://schemas.microsoft.com/office/drawing/2014/main" id="{1DA592DE-30DF-4059-8013-C7D0AED6A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5107" b="5107"/>
          <a:stretch>
            <a:fillRect/>
          </a:stretch>
        </p:blipFill>
        <p:spPr bwMode="auto">
          <a:xfrm>
            <a:off x="3327400" y="1538289"/>
            <a:ext cx="5689600" cy="297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Bildobjekt 8">
            <a:extLst>
              <a:ext uri="{FF2B5EF4-FFF2-40B4-BE49-F238E27FC236}">
                <a16:creationId xmlns:a16="http://schemas.microsoft.com/office/drawing/2014/main" id="{C05FB805-52E1-4D81-9374-78E11AE7C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9" y="4094163"/>
            <a:ext cx="8785225" cy="2451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777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510D52-7526-4667-A828-F46AA317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E063F2-8AD7-4A18-B0A7-6B02D17DD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In (</a:t>
            </a:r>
            <a:r>
              <a:rPr lang="sv-SE" dirty="0" err="1"/>
              <a:t>almost</a:t>
            </a:r>
            <a:r>
              <a:rPr lang="sv-SE" dirty="0"/>
              <a:t>) </a:t>
            </a:r>
            <a:r>
              <a:rPr lang="sv-SE" dirty="0" err="1"/>
              <a:t>every</a:t>
            </a:r>
            <a:r>
              <a:rPr lang="sv-SE" dirty="0"/>
              <a:t> </a:t>
            </a:r>
            <a:r>
              <a:rPr lang="sv-SE" dirty="0" err="1"/>
              <a:t>case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1757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2A533D-5A23-46BC-B4AC-CE1BC049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Demanding</a:t>
            </a:r>
            <a:r>
              <a:rPr lang="sv-SE" dirty="0"/>
              <a:t> </a:t>
            </a:r>
            <a:r>
              <a:rPr lang="sv-SE" dirty="0" err="1"/>
              <a:t>accountability</a:t>
            </a:r>
            <a:r>
              <a:rPr lang="sv-SE" dirty="0"/>
              <a:t>     </a:t>
            </a:r>
            <a:r>
              <a:rPr lang="sv-SE" dirty="0">
                <a:highlight>
                  <a:srgbClr val="FFFF00"/>
                </a:highlight>
              </a:rPr>
              <a:t>Step 3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BD1E2C-EBCF-4692-864F-3C0D7CE39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sv-SE" altLang="sv-SE" dirty="0" err="1"/>
              <a:t>Send</a:t>
            </a:r>
            <a:r>
              <a:rPr lang="sv-SE" altLang="sv-SE" dirty="0"/>
              <a:t> excerpts </a:t>
            </a:r>
            <a:r>
              <a:rPr lang="sv-SE" altLang="sv-SE" dirty="0" err="1"/>
              <a:t>of</a:t>
            </a:r>
            <a:r>
              <a:rPr lang="sv-SE" altLang="sv-SE" dirty="0"/>
              <a:t> the </a:t>
            </a:r>
            <a:r>
              <a:rPr lang="sv-SE" altLang="sv-SE" dirty="0" err="1"/>
              <a:t>manuscipt</a:t>
            </a:r>
            <a:r>
              <a:rPr lang="sv-SE" altLang="sv-SE" dirty="0"/>
              <a:t> </a:t>
            </a:r>
          </a:p>
          <a:p>
            <a:r>
              <a:rPr lang="sv-SE" altLang="sv-SE" dirty="0" err="1"/>
              <a:t>Exclude</a:t>
            </a:r>
            <a:r>
              <a:rPr lang="sv-SE" altLang="sv-SE" dirty="0"/>
              <a:t> </a:t>
            </a:r>
            <a:r>
              <a:rPr lang="sv-SE" altLang="sv-SE" dirty="0" err="1"/>
              <a:t>everything</a:t>
            </a:r>
            <a:r>
              <a:rPr lang="sv-SE" altLang="sv-SE" dirty="0"/>
              <a:t> </a:t>
            </a:r>
            <a:r>
              <a:rPr lang="sv-SE" altLang="sv-SE" dirty="0" err="1"/>
              <a:t>that</a:t>
            </a:r>
            <a:r>
              <a:rPr lang="sv-SE" altLang="sv-SE" dirty="0"/>
              <a:t> </a:t>
            </a:r>
            <a:r>
              <a:rPr lang="sv-SE" altLang="sv-SE" dirty="0" err="1"/>
              <a:t>can</a:t>
            </a:r>
            <a:r>
              <a:rPr lang="sv-SE" altLang="sv-SE" dirty="0"/>
              <a:t> </a:t>
            </a:r>
            <a:r>
              <a:rPr lang="sv-SE" altLang="sv-SE" dirty="0" err="1"/>
              <a:t>lead</a:t>
            </a:r>
            <a:r>
              <a:rPr lang="sv-SE" altLang="sv-SE" dirty="0"/>
              <a:t> to </a:t>
            </a:r>
            <a:r>
              <a:rPr lang="sv-SE" altLang="sv-SE" dirty="0" err="1"/>
              <a:t>sources</a:t>
            </a:r>
            <a:endParaRPr lang="sv-SE" altLang="sv-SE" dirty="0"/>
          </a:p>
          <a:p>
            <a:r>
              <a:rPr lang="sv-SE" altLang="sv-SE" dirty="0"/>
              <a:t>Offer a final </a:t>
            </a:r>
            <a:r>
              <a:rPr lang="sv-SE" altLang="sv-SE" dirty="0" err="1"/>
              <a:t>chanse</a:t>
            </a:r>
            <a:r>
              <a:rPr lang="sv-SE" altLang="sv-SE" dirty="0"/>
              <a:t> to </a:t>
            </a:r>
            <a:r>
              <a:rPr lang="sv-SE" altLang="sv-SE" dirty="0" err="1"/>
              <a:t>respond</a:t>
            </a:r>
            <a:endParaRPr lang="sv-SE" altLang="sv-SE" dirty="0"/>
          </a:p>
          <a:p>
            <a:r>
              <a:rPr lang="sv-SE" altLang="sv-SE" dirty="0" err="1"/>
              <a:t>Give</a:t>
            </a:r>
            <a:r>
              <a:rPr lang="sv-SE" altLang="sv-SE" dirty="0"/>
              <a:t> a </a:t>
            </a:r>
            <a:r>
              <a:rPr lang="sv-SE" altLang="sv-SE" dirty="0" err="1"/>
              <a:t>strict</a:t>
            </a:r>
            <a:r>
              <a:rPr lang="sv-SE" altLang="sv-SE" dirty="0"/>
              <a:t> deadline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6616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ubrik 1"/>
          <p:cNvSpPr>
            <a:spLocks noGrp="1"/>
          </p:cNvSpPr>
          <p:nvPr>
            <p:ph type="title"/>
          </p:nvPr>
        </p:nvSpPr>
        <p:spPr>
          <a:xfrm>
            <a:off x="1703388" y="274638"/>
            <a:ext cx="8507412" cy="1143000"/>
          </a:xfrm>
        </p:spPr>
        <p:txBody>
          <a:bodyPr/>
          <a:lstStyle/>
          <a:p>
            <a:r>
              <a:rPr lang="sv-SE" altLang="sv-SE" dirty="0" err="1"/>
              <a:t>Why</a:t>
            </a:r>
            <a:r>
              <a:rPr lang="sv-SE" altLang="sv-SE" dirty="0"/>
              <a:t> </a:t>
            </a:r>
            <a:r>
              <a:rPr lang="sv-SE" altLang="sv-SE" dirty="0" err="1"/>
              <a:t>inform</a:t>
            </a:r>
            <a:r>
              <a:rPr lang="sv-SE" altLang="sv-SE" dirty="0"/>
              <a:t> </a:t>
            </a:r>
            <a:r>
              <a:rPr lang="sv-SE" altLang="sv-SE" dirty="0" err="1"/>
              <a:t>about</a:t>
            </a:r>
            <a:r>
              <a:rPr lang="sv-SE" altLang="sv-SE" dirty="0"/>
              <a:t> the </a:t>
            </a:r>
            <a:r>
              <a:rPr lang="sv-SE" altLang="sv-SE" dirty="0" err="1"/>
              <a:t>wording</a:t>
            </a:r>
            <a:r>
              <a:rPr lang="sv-SE" altLang="sv-SE" dirty="0"/>
              <a:t> ?</a:t>
            </a:r>
          </a:p>
        </p:txBody>
      </p:sp>
      <p:sp>
        <p:nvSpPr>
          <p:cNvPr id="191491" name="Platshållare för innehåll 2"/>
          <p:cNvSpPr>
            <a:spLocks noGrp="1"/>
          </p:cNvSpPr>
          <p:nvPr>
            <p:ph idx="1"/>
          </p:nvPr>
        </p:nvSpPr>
        <p:spPr>
          <a:xfrm>
            <a:off x="1524000" y="1600201"/>
            <a:ext cx="9180512" cy="4525963"/>
          </a:xfrm>
        </p:spPr>
        <p:txBody>
          <a:bodyPr/>
          <a:lstStyle/>
          <a:p>
            <a:endParaRPr lang="sv-SE" altLang="sv-SE" dirty="0"/>
          </a:p>
          <a:p>
            <a:r>
              <a:rPr lang="sv-SE" altLang="sv-SE" dirty="0" err="1"/>
              <a:t>Your</a:t>
            </a:r>
            <a:r>
              <a:rPr lang="sv-SE" altLang="sv-SE" dirty="0"/>
              <a:t> </a:t>
            </a:r>
            <a:r>
              <a:rPr lang="sv-SE" altLang="sv-SE" dirty="0" err="1"/>
              <a:t>conclusions</a:t>
            </a:r>
            <a:r>
              <a:rPr lang="sv-SE" altLang="sv-SE" dirty="0"/>
              <a:t> </a:t>
            </a:r>
            <a:r>
              <a:rPr lang="sv-SE" altLang="sv-SE" dirty="0" err="1"/>
              <a:t>can</a:t>
            </a:r>
            <a:r>
              <a:rPr lang="sv-SE" altLang="sv-SE" dirty="0"/>
              <a:t> </a:t>
            </a:r>
            <a:r>
              <a:rPr lang="sv-SE" altLang="sv-SE" dirty="0" err="1"/>
              <a:t>mean</a:t>
            </a:r>
            <a:r>
              <a:rPr lang="sv-SE" altLang="sv-SE" dirty="0"/>
              <a:t> new </a:t>
            </a:r>
            <a:r>
              <a:rPr lang="sv-SE" altLang="sv-SE" dirty="0" err="1"/>
              <a:t>critizism</a:t>
            </a:r>
            <a:endParaRPr lang="sv-SE" altLang="sv-SE" dirty="0"/>
          </a:p>
          <a:p>
            <a:r>
              <a:rPr lang="sv-SE" altLang="sv-SE" dirty="0"/>
              <a:t>The </a:t>
            </a:r>
            <a:r>
              <a:rPr lang="sv-SE" altLang="sv-SE" dirty="0" err="1"/>
              <a:t>context</a:t>
            </a:r>
            <a:r>
              <a:rPr lang="sv-SE" altLang="sv-SE" dirty="0"/>
              <a:t> </a:t>
            </a:r>
            <a:r>
              <a:rPr lang="sv-SE" altLang="sv-SE" dirty="0" err="1"/>
              <a:t>can</a:t>
            </a:r>
            <a:r>
              <a:rPr lang="sv-SE" altLang="sv-SE" dirty="0"/>
              <a:t> make </a:t>
            </a:r>
            <a:r>
              <a:rPr lang="sv-SE" altLang="sv-SE" dirty="0" err="1"/>
              <a:t>allegations</a:t>
            </a:r>
            <a:r>
              <a:rPr lang="sv-SE" altLang="sv-SE" dirty="0"/>
              <a:t> </a:t>
            </a:r>
            <a:r>
              <a:rPr lang="sv-SE" altLang="sv-SE" dirty="0" err="1"/>
              <a:t>more</a:t>
            </a:r>
            <a:r>
              <a:rPr lang="sv-SE" altLang="sv-SE" dirty="0"/>
              <a:t> </a:t>
            </a:r>
            <a:r>
              <a:rPr lang="sv-SE" altLang="sv-SE" dirty="0" err="1"/>
              <a:t>serious</a:t>
            </a:r>
            <a:r>
              <a:rPr lang="sv-SE" altLang="sv-SE" dirty="0"/>
              <a:t>  </a:t>
            </a:r>
          </a:p>
          <a:p>
            <a:r>
              <a:rPr lang="en-US" altLang="sv-SE" dirty="0"/>
              <a:t>Increase the chance to get a comment</a:t>
            </a:r>
          </a:p>
          <a:p>
            <a:r>
              <a:rPr lang="en-US" altLang="sv-SE" dirty="0"/>
              <a:t>Better to get the reaction before publication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1713736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1FB6F0-28E0-4C53-8491-FC51FD5EB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Reasons</a:t>
            </a:r>
            <a:r>
              <a:rPr lang="sv-SE" dirty="0"/>
              <a:t> to </a:t>
            </a:r>
            <a:r>
              <a:rPr lang="sv-SE" dirty="0" err="1"/>
              <a:t>wait</a:t>
            </a:r>
            <a:r>
              <a:rPr lang="sv-SE" dirty="0"/>
              <a:t> </a:t>
            </a:r>
            <a:r>
              <a:rPr lang="sv-SE" dirty="0" err="1"/>
              <a:t>until</a:t>
            </a:r>
            <a:r>
              <a:rPr lang="sv-SE" dirty="0"/>
              <a:t> later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1C8652-1C55-4E0D-9A5A-3B6D751C7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Evidence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removed</a:t>
            </a:r>
            <a:endParaRPr lang="sv-SE" dirty="0"/>
          </a:p>
          <a:p>
            <a:r>
              <a:rPr lang="sv-SE" dirty="0" err="1"/>
              <a:t>Sources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attacked</a:t>
            </a:r>
            <a:endParaRPr lang="sv-SE" dirty="0"/>
          </a:p>
          <a:p>
            <a:r>
              <a:rPr lang="sv-SE" dirty="0"/>
              <a:t>The team </a:t>
            </a:r>
            <a:r>
              <a:rPr lang="sv-SE" dirty="0" err="1"/>
              <a:t>can</a:t>
            </a:r>
            <a:r>
              <a:rPr lang="sv-SE" dirty="0"/>
              <a:t> end </a:t>
            </a:r>
            <a:r>
              <a:rPr lang="sv-SE" dirty="0" err="1"/>
              <a:t>up</a:t>
            </a:r>
            <a:r>
              <a:rPr lang="sv-SE" dirty="0"/>
              <a:t> in </a:t>
            </a:r>
            <a:r>
              <a:rPr lang="sv-SE" dirty="0" err="1"/>
              <a:t>danger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703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562E7C-38DD-48E4-A10B-A0423EE70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3743"/>
          </a:xfrm>
        </p:spPr>
        <p:txBody>
          <a:bodyPr/>
          <a:lstStyle/>
          <a:p>
            <a:r>
              <a:rPr lang="sv-SE" dirty="0" err="1"/>
              <a:t>Demanding</a:t>
            </a:r>
            <a:r>
              <a:rPr lang="sv-SE" dirty="0"/>
              <a:t> </a:t>
            </a:r>
            <a:r>
              <a:rPr lang="sv-SE" dirty="0" err="1"/>
              <a:t>accountability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BBA8C2-06B6-4A30-AE87-4D2C4489D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02"/>
            <a:ext cx="10515600" cy="4783061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is </a:t>
            </a:r>
            <a:r>
              <a:rPr lang="sv-SE" dirty="0" err="1"/>
              <a:t>nothing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do in the last </a:t>
            </a:r>
            <a:r>
              <a:rPr lang="sv-SE" dirty="0" err="1"/>
              <a:t>minute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1A3DC94-35A8-4113-A39F-1E345FAB2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692" y="2053723"/>
            <a:ext cx="4410011" cy="443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06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6F55E3-1DC4-4A55-9D25-F44FA3F1E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318" y="365125"/>
            <a:ext cx="9890482" cy="1325563"/>
          </a:xfrm>
        </p:spPr>
        <p:txBody>
          <a:bodyPr/>
          <a:lstStyle/>
          <a:p>
            <a:r>
              <a:rPr lang="sv-SE" dirty="0" err="1"/>
              <a:t>Dealing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dangerous</a:t>
            </a:r>
            <a:r>
              <a:rPr lang="sv-SE" dirty="0"/>
              <a:t> </a:t>
            </a:r>
            <a:r>
              <a:rPr lang="sv-SE" dirty="0" err="1"/>
              <a:t>people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82ACD0-738B-4E09-B02A-ECA258C9D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318" y="1371600"/>
            <a:ext cx="9890482" cy="480536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–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to be </a:t>
            </a:r>
            <a:r>
              <a:rPr lang="sv-SE" dirty="0" err="1"/>
              <a:t>accurate</a:t>
            </a:r>
            <a:r>
              <a:rPr lang="sv-SE" dirty="0"/>
              <a:t> and fair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96FAE25-F9A5-4824-9052-9312D2036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582" y="2269372"/>
            <a:ext cx="9660835" cy="411230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7F5283C-CBB9-4A44-A2D7-6174BD471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8580583" y="992436"/>
            <a:ext cx="4073387" cy="29138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C40EFED-B5BC-4634-9843-70FEB25F5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112" y="2498701"/>
            <a:ext cx="4046017" cy="362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5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6D9697-3B46-4C9E-AC09-432306A92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B36281-73B4-4557-A5E6-E5CEDA058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D847F0A-6F82-4058-9C8E-62BCC1BD3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905" y="768936"/>
            <a:ext cx="7677961" cy="55903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32368C2-82BA-40BF-805D-9B3DB230F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8823571" y="1294949"/>
            <a:ext cx="2723160" cy="3845267"/>
          </a:xfrm>
          <a:prstGeom prst="rect">
            <a:avLst/>
          </a:prstGeom>
        </p:spPr>
      </p:pic>
      <p:sp>
        <p:nvSpPr>
          <p:cNvPr id="7" name="AutoShape 4">
            <a:extLst>
              <a:ext uri="{FF2B5EF4-FFF2-40B4-BE49-F238E27FC236}">
                <a16:creationId xmlns:a16="http://schemas.microsoft.com/office/drawing/2014/main" id="{44E42D1D-D935-42FF-8463-0E442A7E5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504" y="2811767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</p:spTree>
    <p:extLst>
      <p:ext uri="{BB962C8B-B14F-4D97-AF65-F5344CB8AC3E}">
        <p14:creationId xmlns:p14="http://schemas.microsoft.com/office/powerpoint/2010/main" val="2197416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6D9697-3B46-4C9E-AC09-432306A92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B36281-73B4-4557-A5E6-E5CEDA058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D847F0A-6F82-4058-9C8E-62BCC1BD3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60" y="896563"/>
            <a:ext cx="7677961" cy="55903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32368C2-82BA-40BF-805D-9B3DB230F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8823571" y="1294949"/>
            <a:ext cx="2723160" cy="3845267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E519BAAE-E01C-40CD-B5A2-D291CA3B6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465" y="419582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</p:spTree>
    <p:extLst>
      <p:ext uri="{BB962C8B-B14F-4D97-AF65-F5344CB8AC3E}">
        <p14:creationId xmlns:p14="http://schemas.microsoft.com/office/powerpoint/2010/main" val="2167228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6D9697-3B46-4C9E-AC09-432306A92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B36281-73B4-4557-A5E6-E5CEDA058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D847F0A-6F82-4058-9C8E-62BCC1BD3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905" y="768936"/>
            <a:ext cx="7677961" cy="55903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32368C2-82BA-40BF-805D-9B3DB230F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8823571" y="1294949"/>
            <a:ext cx="2723160" cy="3845267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E519BAAE-E01C-40CD-B5A2-D291CA3B6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504" y="5555528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</p:spTree>
    <p:extLst>
      <p:ext uri="{BB962C8B-B14F-4D97-AF65-F5344CB8AC3E}">
        <p14:creationId xmlns:p14="http://schemas.microsoft.com/office/powerpoint/2010/main" val="1179318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7B6FC4-DBAB-42B9-BA4D-A36FC3AB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…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sometimes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tactics</a:t>
            </a:r>
            <a:endParaRPr lang="sv-SE" dirty="0"/>
          </a:p>
        </p:txBody>
      </p:sp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F2280411-8FBA-48DD-9557-FBD83C232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774" y="2027584"/>
            <a:ext cx="5152456" cy="3300792"/>
          </a:xfrm>
        </p:spPr>
      </p:pic>
    </p:spTree>
    <p:extLst>
      <p:ext uri="{BB962C8B-B14F-4D97-AF65-F5344CB8AC3E}">
        <p14:creationId xmlns:p14="http://schemas.microsoft.com/office/powerpoint/2010/main" val="1461907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1052513"/>
            <a:ext cx="7772400" cy="1924050"/>
          </a:xfrm>
        </p:spPr>
        <p:txBody>
          <a:bodyPr anchor="ctr"/>
          <a:lstStyle/>
          <a:p>
            <a:pPr eaLnBrk="1" hangingPunct="1"/>
            <a:r>
              <a:rPr lang="sv-SE" altLang="sv-SE" sz="4400" dirty="0" err="1"/>
              <a:t>Hidden</a:t>
            </a:r>
            <a:r>
              <a:rPr lang="sv-SE" altLang="sv-SE" sz="4400" dirty="0"/>
              <a:t> agenda</a:t>
            </a:r>
            <a:endParaRPr lang="en-US" altLang="sv-SE" sz="4400" dirty="0"/>
          </a:p>
        </p:txBody>
      </p:sp>
      <p:sp>
        <p:nvSpPr>
          <p:cNvPr id="1906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0817" y="2565400"/>
            <a:ext cx="10986053" cy="3073400"/>
          </a:xfrm>
        </p:spPr>
        <p:txBody>
          <a:bodyPr/>
          <a:lstStyle/>
          <a:p>
            <a:r>
              <a:rPr lang="sv-SE" altLang="sv-SE" sz="3200" dirty="0" err="1"/>
              <a:t>Hide</a:t>
            </a:r>
            <a:r>
              <a:rPr lang="sv-SE" altLang="sv-SE" sz="3200" dirty="0"/>
              <a:t> </a:t>
            </a:r>
            <a:r>
              <a:rPr lang="sv-SE" altLang="sv-SE" sz="3200" dirty="0" err="1"/>
              <a:t>what</a:t>
            </a:r>
            <a:r>
              <a:rPr lang="sv-SE" altLang="sv-SE" sz="3200" dirty="0"/>
              <a:t> </a:t>
            </a:r>
            <a:r>
              <a:rPr lang="sv-SE" altLang="sv-SE" sz="3200" dirty="0" err="1"/>
              <a:t>you</a:t>
            </a:r>
            <a:r>
              <a:rPr lang="sv-SE" altLang="sv-SE" sz="3200" dirty="0"/>
              <a:t> </a:t>
            </a:r>
            <a:r>
              <a:rPr lang="sv-SE" altLang="sv-SE" sz="3200" dirty="0" err="1"/>
              <a:t>know</a:t>
            </a:r>
            <a:r>
              <a:rPr lang="sv-SE" altLang="sv-SE" sz="3200" dirty="0"/>
              <a:t> – to </a:t>
            </a:r>
            <a:r>
              <a:rPr lang="sv-SE" altLang="sv-SE" sz="3200" dirty="0" err="1"/>
              <a:t>destroy</a:t>
            </a:r>
            <a:r>
              <a:rPr lang="sv-SE" altLang="sv-SE" sz="3200" dirty="0"/>
              <a:t> all </a:t>
            </a:r>
            <a:r>
              <a:rPr lang="sv-SE" altLang="sv-SE" sz="3200" dirty="0" err="1"/>
              <a:t>credibility</a:t>
            </a:r>
            <a:endParaRPr lang="en-US" altLang="sv-SE" sz="3200" dirty="0"/>
          </a:p>
          <a:p>
            <a:pPr eaLnBrk="1" hangingPunct="1"/>
            <a:endParaRPr lang="sv-SE" altLang="sv-SE" sz="3200" dirty="0"/>
          </a:p>
        </p:txBody>
      </p:sp>
    </p:spTree>
    <p:extLst>
      <p:ext uri="{BB962C8B-B14F-4D97-AF65-F5344CB8AC3E}">
        <p14:creationId xmlns:p14="http://schemas.microsoft.com/office/powerpoint/2010/main" val="214955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669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/>
              <a:t>Let the target speak freely</a:t>
            </a:r>
          </a:p>
        </p:txBody>
      </p:sp>
      <p:sp>
        <p:nvSpPr>
          <p:cNvPr id="196611" name="Platshållare för innehåll 2"/>
          <p:cNvSpPr>
            <a:spLocks noGrp="1"/>
          </p:cNvSpPr>
          <p:nvPr>
            <p:ph idx="1"/>
          </p:nvPr>
        </p:nvSpPr>
        <p:spPr>
          <a:xfrm>
            <a:off x="3940175" y="5359401"/>
            <a:ext cx="6923088" cy="4525963"/>
          </a:xfrm>
        </p:spPr>
        <p:txBody>
          <a:bodyPr/>
          <a:lstStyle/>
          <a:p>
            <a:pPr marL="0" indent="0">
              <a:buNone/>
            </a:pPr>
            <a:r>
              <a:rPr lang="sv-SE" altLang="sv-SE"/>
              <a:t>     - then confront the lie</a:t>
            </a:r>
          </a:p>
        </p:txBody>
      </p:sp>
      <p:sp>
        <p:nvSpPr>
          <p:cNvPr id="196612" name="AutoShape 2" descr="data:image/jpeg;base64,/9j/4AAQSkZJRgABAQAAAQABAAD/2wCEAAkGBxQSEBASEhAUEBAQFBQQEBUPEA8QFBAQFhEWFhUWFRUaHCggGBolHBcWIjEhJSktLi4uGCAzODYuNygtLisBCgoKDg0OGxAQGywmHyQsLCwsLCwsLCwsLCwsLC8sLDQwLSwsLCwsLCwsLCwsLCwsLCwsLCwsLCwsLCwsLCwsLP/AABEIAMIBAwMBIgACEQEDEQH/xAAbAAEAAQUBAAAAAAAAAAAAAAAABAECAwUGB//EAEUQAAICAQICBwMGCgoCAwAAAAECAAMRBCESMQUGE0FRYXEigZEHMkJScqEUI1Nic4KSorHBJDM0Y4OTo7Kzw9LhVMLR/8QAGQEBAAMBAQAAAAAAAAAAAAAAAAEDBAIF/8QAJxEAAgMAAgEEAgEFAAAAAAAAAAECAxEhMRIEIjJBE1FxFDNhgaH/2gAMAwEAAhEDEQA/APcYiWs2IBdIfSWvFVbvjiIwFXOOJyQqrnuyxA98pdqJzGu6U7V0pKcK2XKam4smwae4G3K49nDIMbnIOduUzSv+ol0av2SqenrjZYtipwU3V6Z2QOpc2V1urqCThQbUUg+DHPdNm9s5zWUh6NZ4W3gd/wBE00n70k7QKEtupUYRRXcijACCzjUqo7hxVsceLGZbZSa3S+MEmbAmJSJlLRERIAiIgCIJnK9O9eKKkYUN+E3Z4V7Ou2ypT3szqMEDwByTttuR1GDk8RDkl2S7dRVTU1up1LV1W3X9jRpgy224tZWJdfb3I4srwBeLcnnNFb1wrVs6bo2pGxgW6si24/axkn/MM5TtS5LsWZzsTZniwCSAAeS5J2G257yZaXP1D8VH8560UorEYm2+zqD1+15+np1+xpnA/esMqvX3W8nGmtTvV9PYCfeLMD4GcoXfuRffYR/BTKBrPqp/mMf/AKTrWRiOnfrQhDFdAukuzxLboLgMvjGbaSqLavirE7ciCAR1/VbpOq/TVGo44ERHrJy1LBQOBvTHPkeYnlYLd4X3M3/jJWh1j0WrdV/WJzBJC2p9Ktj4Hx7jg90our/Iv8llc/FnsOYzIvRuvS+pLazlHGRnYg8irDuYHII8RJM83lGsuBl6mY5XM6TwholVvJtdgI5zUhpmreaqb8KJ16bSJFptkkGboTUlwZ5RwrEROzkREQBERAEhaq/uEkXttNfZMvqbGliLqop8sw2WYySdhufQTl9NSzX9FZH9Xpb7rD4WMtCY95sY+6bnp9yNLqMHDGtkT7bjhX7yJmorU8L49pVNY8lJBI/dEx1s1eOkG6gpprAeZtez3NqzYPuIman+2X/oNN/y6qTnUEYIyJALqmovdmCqtFJYnYBVs1ByfiZM+YsYbCJG0OtFofCuhRuBlsXhYEorg47sqynxGcEAgiavrN1oq0YwVa67gNi1JgEIM4Z2OyqSCB3nBwDg4oUG3iXJLkktN6xwMk4A5k7ATV39ZNGjcLa3Thh9Ht6uL9nOZ5frdQ+oIe9zcxw2H3RT+YnzVHoM+OZaBjlt6TXH0v7ZS7v0j0i/rlo1Ge34v0VOou/2IZq9f19XcafTvYdsNeRSnuG7kjwKj1nFxO16aCOXbIl9K9KX6ra+3iT8lWOzp96ZJf8AXLeWJEiJekksRW3oiIkkCIiAIiIBn0WttpJam1qid24cFW+0jAqT3ZxmbzTdd9Svz66bvDHaUH3t7Y/dE5yJxKuMu0dKTXR3Ol6+1Ha2i2rbJZOC5B8CHP7E3Wg6xaW4gV6mssRkI7dlZj9G+GHwnlko6AjBAI8CAR8JVL00H0dq2R7SJeDPGuj9Xbp8dhc9IGMKpzVgd3ZNlPgAfOd91U61DUt2NqivUheIcJ/F3qPnGvJyCNiVOcZ2J3xTOiUOTtWKR1lZk+k7TXIZMquAEv8ATzS7K7USYmJbhMgM2KSfRQ00ViIkkCIiAYr12kG0TY2MAN5rLmyZj9TiL6dNH1ibIor59pcpPktQNwPpxIg/WkzRH2ffNd00D+E6U/R7PUJ/iE0sv7qWTZaIez75jibV8TPNR0mhbU6dANrAXt33C0W12IceBY8P6028wJUqNZYTu2OJjgcNaDZfQZY+rGWo4ZG6I3Opfus1D4/w0Sg/fU0836w39rrNW2eJTZ2S+S1oKyB5cauffOr6U6TbT9G08OU1GqA4TjBrstBttfHcVyxGfpFczhUUAAAYAGB5ASyiPLl/ootl0jDoGzVWTz4Fz64GfvmeR9DsrL9V3HuLll+5hJE1FIiIkAREQBERAEREAREQBERAEREASPqiQ+nIJVlt4lZThlbsrMEHuMkTBqFy1Xk5P+k4/mJIPVeqHTZ1VJL4F9J7O7h2DHGVdR3Bh3dxDDum+4p5p8n1xXXOg5W6Z3b1quqCf8z/ABnpE861eEsRpg9XJmV5IptkMGZKzOq7GmROOmzBlZjoO0yT04vVpkawRESSCDqbMmRGme2RdTYERnPJFLH0AyZ5VrbZthiRpuk631FtVenUPZpre0tdyyU1A02IVZwDxPizPAN+WeEEEy7tEaEzqOkqqBzyK6aF/wBV2/jOT6T63WVU16PSkVmlFTU3gAs2ox+OWvOwPHxcTnJyWxuMzkCmWLnLO3zncl3Y+LO2WY+pmyFMILO2UO2b++D1OrVko9un1Wn6SorGbBQ9fbIACWIaslLG8FwnqZa5/C/ZH9j+m3/yj9Rf7r6x+lyG2c+X+0G463NVoVlWxMcShhgjzU96nYz0lekyOil1CgI34KroO4OagEA8uIjEp9Qks8V2WVyb1NnJ9eOkxbrjUAcaVAuTjDPZwu+PQCoeuZo5GsThaojxZGJOSeMZyT3ksq7+JkmXwj4xSKm9ekekYttH1uCz3kFD/wAY+MkSwp7Yb81lPxUj+B+MvnZAiIkAREQBERAEREAREQBERAEREAShXcHwz98rLK7M8WOQJXPiRz+/I90A3fUjpBa9fwuBw21ihH+razcfCfI8Kj1KjvnqE8UasEEbjO+VJBB2wQe4jAwfIT1bqr0kdTpKbW+eQyWEDANlbtW5A7gWUnHnMfqYc+RfVL6NsJlrmMCSdNXkyquLbw7m8RMoG0yQInrJYsMTeiIiSQQrq5y/X7V9loNQA3DZev4PVjGeOz2cj7K8TeimdfqHAHnPM/lRVh+D2sT2KC1duQtIDAnz4UYA+o798U4L8iRojJ+JxqLgADkPHc+895lYmJypOMcRHdz4fXuE0FZeHB5HJ8t9/WOkOkTbo9PSG4qtFSiLjcWXVfT88BVUeB4pHc9o3APmLtaR3n6gP8T7u/a7Qf1SbfOHFj7XtfzkNLsaXa1co35uHHqhDD+EzSirtjuxj3SoEkCIiQBERAEREAREQBERAEREAREQBERAMeot4UZsZIGw8W5KPecCVor4VVc5wME+J7z7zvMWo3etfM2H0Tl+8UPukiSBOl+TrpHsbW0rNlNQz21Z+jfks6D1XcD+7bvM5qUOdirFHUhkYc0dTlWHoQDOJx8o4TF49PbkmxowBgTmerPTA1WnS3AWwexcgOezuXHEvpuCD3qwPfN5U8z0y8HjLbF5LgnxLUbIl09BPTKIiIBq7rMmct8oSBuj7gV4hx0beH9Kq393OdGZq+s+mNmi1SLuxpsKfbClk/eAnjqb803+zd4+3DyexSds4HeRzPkD3esxWocBK/YzzYD5i95Hix/9nwOdWyARyO49JWemZS1Kwq8KjAAwBMGlOKqfsoD71AH3kSTMRp/F8APJcKfAgeyf4QDLEtqfiUN4gH0z3S6QBETHp34lBPPv9QcGAZIiIAiIgCIiAIiIAiIgCIiAIiCcbnkNz6QCPRvZY3cMVr+ruxHvbH6skSP0ePxSEjBYcbDwZzxH7yZIkgRESAb7qP0j2OsCE/i9UOzPgLlBNbeWRxL5kp4T1Gszw584yhw6kPWT9GxSGQ+5gDPZ+hdYNRTTcowtqK4B5rkZKnzByPdM1sfcmi2D4w3NHKZZbWuBLptisRnfYiInRBpyJYRMzLLGWeNKJvTPE1o7PNR50s1Jz39m5TP7srNp1qo4NdqR3My2r9l61yf2w81c9KL1JmVrGIiJJBZWuMjuzke/cj45+MviX0UvZYlVS8dtnzF5AAfOdz9FFyMn0AySATYJnQHRR1WoWrcVIBZqGHdXn2UH5zkEegY8wJG19fDfqV5Y1F+PIG9yPuInp/QHQ6aWkVr7TE8drkYNtpABY+HIADuAA7p551mqK67VjuLo6+jUVk/vcUz12+dj/RbKHjE1sRE0FQiIgCIiAIiIAiIgCIiAJa2l7UpTnHb2VUE4zhLLVRzjvwpO0umbQ3rXfp3dgiJdUzMxACgWDcyH1wEV6T0VmnuNNq+1wh1dN63QlgCO8H2TkHl4nYmMjg5wc4ODjuPhJ/WvpT8NtRwrUU1q9a78Nt6sVIL/AJPkcKN99yPmjVLokAAHEoHILbaoHoA20Q3xXl2TLN4JETCmnxyZx6uz/wC7MzTogT075KLA2jsX8jqLU9OMJf8A9s8xnpPySUkabUufm26limO8JTVWx9eJWH6slZvJDO6iIlhwIiIBgbTzHZRgSXKMMyqVUWjtTZ5n8pnRuOx1SjZf6PeRjZCSamJ8A5Zf8UeE4me66nTBgysoZWBVgwBDKRggg8xPPeneoRUs2jcAc+wuLcPPlXbuUHP2SGHIDhEpUvDiRY1vKOMiSL+j70YI+k1AY9yae24ft1hk++bfovqbqLsG7+iVd4ytl7DfkBlK+4gksfFRO5WRS1shRbNLodK99nZUr2luOIjOFRTyaxsHgX7zg4BnpPVvq+mkQ79pdZjtrSMFyOSqPooMnC+pOSSTO6M6Nq09YqpQIg3PMlm72djuzHxO8lTDbe58Lo0Qr8eWJ511/o4daj91tCgfaqsYMfhYnwnos4v5SqRjR2d4sso9z19p/wBMj07yxC1e042IieiZRERAEREAREQBERAETFbqVU4Jy31VBZsePCNwPOYyXfbDVJ3kleNvJcE8I8+fh4yQXPqufCjWEbewABkcxxMQv3zAmnsYhnKqRyC+3wbfRzgA+ZB93KZV0YX5jun65cfB8/diZqw30iD6KV/mYArqA33J8WOT/wCvQS+IkAREtscAEnkN9gSfcBuT5CAVcnHsrxMSFRRzd2OFUeZJA989p6taAabTUUA57JQGbGOOw7u36zFj75xnVHqmyvXqdSCjp7VNIYHgJXHFaRsWGThQSBz3OOHv9ON5S7NkkjvxxayfERNhQIiIAiIgFCJC1C7ydIur2lN62JZW+SC0xmXMZbPJkzaikRE5JE57r9QW0NjDnU9V2/cq2KLD+wXnQyH01pBdptRUeVtNtZ/WrK/zncHkkyJLU0eSxMens4kRvrKG+IzMk9YxCIiQBETNoNJZe/BTWbWGzcOy1/bc7Lzzjme4GAW6eh7G4Kqntf6ta5x4cTfNQebECdPoeotjLm68VE8kpUOV+07bH0C+8zZ9XK/wPR2s+Hta6zCVnPa3KeyWustjJJrxk48TgZm16ONiCldS69qVCKE4ir2BfbJcgZc4JC4GBnGcEyiVj+i+Na+ziOkeqOqqyVVdUnjUezs99bnHwYk+E0Wo0VvAljq9VFpsRMhq3d6m4LQwPtIATgciSrdw39nnN9YujjbXqqFHFaAOktIuxZnrAr1FaDzUrufpX57p1VY5PGc21qK1HnVVSqMKoUc9gBv4+svlK3DAMDlWAII5EEZBlZaVCIiAIiZdHpbLrOypTtLcZIzwqik4DWNg8C7HxJwcAnaG8BhZsYG5LHhUKCzM3cFUbsfITs+q/VEhk1GqGGQh6qMghHG6vaRszjuUbKd9zjh2/VvqzXpRxki3UkcLWlccIPNal34F9+TgZJwMb6YrfUbxE0Qqzll6mTdKcSEszI05pl4vSZrUbMGJhoeZp6cZatMbWMRETogREozYGYBbbYFGZrLrcmXaiwkzBPM9Rc5PF0a6q85KREpMpeIiJAEqJSVEkHiWjq4K0T8mBX+z7P8AKZpV/nWfpbR/qtKT10YRKqpLKqqXdtkVBlmPkPDxJ2HeRJHRVVT6hEvtFNJR3LNYtQd1KBa+M8shmO2/sbTozZ0bUCFbTPtwtwMdUzAb4bBYt6GVzs8eEmWQr8u2kRejOg9OpH4bqUNnNdNRYWbAP0uD23PLZQBvj2uc67R66tawmn09qooPAo0tmnUbbDhcLj4TQ9H9NVMCumoZgmM8NQoUZzj5/D4cgJcOldQxsVUStqwDws5YsDxcJ2AABKkZycYORMkrW37jZGlZ7WdPToa1ftOzTtsYawIodiQAxz54EyaulbEKOMq2ORKkEHIZSNwwIBBG4IBmho6QdlDAkZGcMACD3gjxHKXnWP8AWP3Sv8pb+Bk2q3UKeA9nqAvN+M02eXGgUqW8wVz3KJTX3msV6nh4Tpm7VwGLcVBBW4bDfCFmA72RZBGpYDAbA8AABNf0x0uKUBcs7OeFEB3sON+ewAHMnYe8A9RtfkvFcnMqPa/J8Gm64dEfgursVR+JvzqKCOXCxzYg+yx9AroJppvNT09Xd0bVpr6rDq9KcaZ6eEpwhSE43cjK8JCMPnHh4gOWOfot4lB5HkRz4WGxHuM9NnloyRLLrggyxwOQ5kk+AA3J8hNx1K6NTVahxqEzWlfaJSSCH9oA9t9Ybj2eW5znu4lLxWs6S14W9AdAW6z2lJq0/feQDx+VKn5x/PPsj87BE9I6K6Lq01fZ0pwrnLHmztjHE7Hdm8z6cpLA8NgNh5CVnnWXOf8ABqhBREqJSJUdlwl6mY5egncezlk7SyVMOmTAmaetUsiYpvWIiJYcCYNSdpnmK9dpxZ8WdR7Na8sMzWLMDTyZrGbYlJSViVnYiIgCVEpEA8WrbIyeZJLfaJJP35l0v1iKmp1la5wmpuIzjk9hfbyBJUfZlk9dcowsREQDPotfbSW7Jkw+CwtrZxkDGRhlIOMePITY9G6y/UW8LWpSAgZzRUA9gDEcI7QuAMt6jPnkaeBkEMGZWGcMjMjAHmMju5beQlU6lLc7Lq7pRa18HX1qyW4DO1QUmw24IVvo8L4yTzzzA25HnnOsr/Kp+2n/AOzhrK+Ldy1h/vXe3HpxE4jsl+qP2RKP6Te2aP63Ol/06nWdYqVBCN279wpIZc/nWfNX458AZzV1r2WG20guRwqFzwVJnPAn82O5PgAAKRL66Y18rsotvlZw+hI76duIsjhA2OMFOLJAxxDcYOMDfPISREuKDBTpQp4iS78uN8E47wO5RsNgBOu+TtM6nUN+TpRf8yxj/wBX3zmJ0vyW2Zu6QPcRRw+iteh/eUym/wDts7r+SPQZWUieYaysCJUCSgVVZO0un7zLdJTncydN/p6F8mZbbPpCIibjOIiIAlCJWIBD1NchMJtLxtILrPP9RXyaapcEfES8iW4mRov0tiVxK4kYTpbErEDTxXpaz+l3WdzanU0v6DU2BD8Rj9eXTElgtXj7ribh3fPftB/GZZ6y4WGIREQBERAEREAREQBERALbXwpPPAJx4nwnS/JmvBfamck0Jk+JSw5Pxf75zhE3vUV8dIL4Np7l9W7Slh9ytK7ua2dw+SPSYiJ5ZrKzIglgmWsSyK5OZMm6WSZi06YEyz161kTDN8iIidnIiIgCIiAUblIVkRM9/RbWYGlsrEwM0oCUMRI+gWmRukD+Ju/Rv/sMROV2S+jxrSj2E+yv+0TJET1TIIiJAEREAREQBERAEREATcdT/wC36f8Axf8AhaUicWfB/wAHUfkj0+VlInlmwvEkafmIiXVfIrn0bKIieuYRERAEREA//9k="/>
          <p:cNvSpPr>
            <a:spLocks noChangeAspect="1" noChangeArrowheads="1"/>
          </p:cNvSpPr>
          <p:nvPr/>
        </p:nvSpPr>
        <p:spPr bwMode="auto">
          <a:xfrm>
            <a:off x="2424113" y="3424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v-SE" altLang="sv-SE" sz="4400">
              <a:solidFill>
                <a:schemeClr val="tx2"/>
              </a:solidFill>
            </a:endParaRPr>
          </a:p>
        </p:txBody>
      </p:sp>
      <p:pic>
        <p:nvPicPr>
          <p:cNvPr id="196613" name="Picture 4" descr="Image titled Spot a Lie Ste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11" y="1615173"/>
            <a:ext cx="6503601" cy="487770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081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ubrik 1"/>
          <p:cNvSpPr>
            <a:spLocks noGrp="1"/>
          </p:cNvSpPr>
          <p:nvPr>
            <p:ph type="title"/>
          </p:nvPr>
        </p:nvSpPr>
        <p:spPr>
          <a:xfrm>
            <a:off x="1343025" y="236538"/>
            <a:ext cx="8229600" cy="1143000"/>
          </a:xfrm>
        </p:spPr>
        <p:txBody>
          <a:bodyPr/>
          <a:lstStyle/>
          <a:p>
            <a:r>
              <a:rPr lang="sv-SE" altLang="sv-SE"/>
              <a:t>… then confront the lie</a:t>
            </a:r>
          </a:p>
        </p:txBody>
      </p:sp>
      <p:sp>
        <p:nvSpPr>
          <p:cNvPr id="197635" name="Platshållare för innehåll 2"/>
          <p:cNvSpPr>
            <a:spLocks noGrp="1"/>
          </p:cNvSpPr>
          <p:nvPr>
            <p:ph idx="1"/>
          </p:nvPr>
        </p:nvSpPr>
        <p:spPr>
          <a:xfrm>
            <a:off x="3940175" y="5359401"/>
            <a:ext cx="6923088" cy="4525963"/>
          </a:xfrm>
        </p:spPr>
        <p:txBody>
          <a:bodyPr/>
          <a:lstStyle/>
          <a:p>
            <a:pPr marL="0" indent="0">
              <a:buNone/>
            </a:pPr>
            <a:r>
              <a:rPr lang="sv-SE" altLang="sv-SE"/>
              <a:t>     - then confront the lie</a:t>
            </a:r>
          </a:p>
        </p:txBody>
      </p:sp>
      <p:sp>
        <p:nvSpPr>
          <p:cNvPr id="197636" name="AutoShape 2" descr="data:image/jpeg;base64,/9j/4AAQSkZJRgABAQAAAQABAAD/2wCEAAkGBxQSEBASEhAUEBAQFBQQEBUPEA8QFBAQFhEWFhUWFRUaHCggGBolHBcWIjEhJSktLi4uGCAzODYuNygtLisBCgoKDg0OGxAQGywmHyQsLCwsLCwsLCwsLCwsLC8sLDQwLSwsLCwsLCwsLCwsLCwsLCwsLCwsLCwsLCwsLCwsLP/AABEIAMIBAwMBIgACEQEDEQH/xAAbAAEAAQUBAAAAAAAAAAAAAAAABAECAwUGB//EAEUQAAICAQICBwMGCgoCAwAAAAECAAMRBCESMQUGE0FRYXEigZEHMkJScqEUI1Nic4KSorHBJDM0Y4OTo7Kzw9LhVMLR/8QAGQEBAAMBAQAAAAAAAAAAAAAAAAEDBAIF/8QAJxEAAgMAAgEEAgEFAAAAAAAAAAECAxEhMRIEIjJBE1FxFDNhgaH/2gAMAwEAAhEDEQA/APcYiWs2IBdIfSWvFVbvjiIwFXOOJyQqrnuyxA98pdqJzGu6U7V0pKcK2XKam4smwae4G3K49nDIMbnIOduUzSv+ol0av2SqenrjZYtipwU3V6Z2QOpc2V1urqCThQbUUg+DHPdNm9s5zWUh6NZ4W3gd/wBE00n70k7QKEtupUYRRXcijACCzjUqo7hxVsceLGZbZSa3S+MEmbAmJSJlLRERIAiIgCIJnK9O9eKKkYUN+E3Z4V7Ou2ypT3szqMEDwByTttuR1GDk8RDkl2S7dRVTU1up1LV1W3X9jRpgy224tZWJdfb3I4srwBeLcnnNFb1wrVs6bo2pGxgW6si24/axkn/MM5TtS5LsWZzsTZniwCSAAeS5J2G257yZaXP1D8VH8560UorEYm2+zqD1+15+np1+xpnA/esMqvX3W8nGmtTvV9PYCfeLMD4GcoXfuRffYR/BTKBrPqp/mMf/AKTrWRiOnfrQhDFdAukuzxLboLgMvjGbaSqLavirE7ciCAR1/VbpOq/TVGo44ERHrJy1LBQOBvTHPkeYnlYLd4X3M3/jJWh1j0WrdV/WJzBJC2p9Ktj4Hx7jg90our/Iv8llc/FnsOYzIvRuvS+pLazlHGRnYg8irDuYHII8RJM83lGsuBl6mY5XM6TwholVvJtdgI5zUhpmreaqb8KJ16bSJFptkkGboTUlwZ5RwrEROzkREQBERAEhaq/uEkXttNfZMvqbGliLqop8sw2WYySdhufQTl9NSzX9FZH9Xpb7rD4WMtCY95sY+6bnp9yNLqMHDGtkT7bjhX7yJmorU8L49pVNY8lJBI/dEx1s1eOkG6gpprAeZtez3NqzYPuIman+2X/oNN/y6qTnUEYIyJALqmovdmCqtFJYnYBVs1ByfiZM+YsYbCJG0OtFofCuhRuBlsXhYEorg47sqynxGcEAgiavrN1oq0YwVa67gNi1JgEIM4Z2OyqSCB3nBwDg4oUG3iXJLkktN6xwMk4A5k7ATV39ZNGjcLa3Thh9Ht6uL9nOZ5frdQ+oIe9zcxw2H3RT+YnzVHoM+OZaBjlt6TXH0v7ZS7v0j0i/rlo1Ge34v0VOou/2IZq9f19XcafTvYdsNeRSnuG7kjwKj1nFxO16aCOXbIl9K9KX6ra+3iT8lWOzp96ZJf8AXLeWJEiJekksRW3oiIkkCIiAIiIBn0WttpJam1qid24cFW+0jAqT3ZxmbzTdd9Svz66bvDHaUH3t7Y/dE5yJxKuMu0dKTXR3Ol6+1Ha2i2rbJZOC5B8CHP7E3Wg6xaW4gV6mssRkI7dlZj9G+GHwnlko6AjBAI8CAR8JVL00H0dq2R7SJeDPGuj9Xbp8dhc9IGMKpzVgd3ZNlPgAfOd91U61DUt2NqivUheIcJ/F3qPnGvJyCNiVOcZ2J3xTOiUOTtWKR1lZk+k7TXIZMquAEv8ATzS7K7USYmJbhMgM2KSfRQ00ViIkkCIiAYr12kG0TY2MAN5rLmyZj9TiL6dNH1ibIor59pcpPktQNwPpxIg/WkzRH2ffNd00D+E6U/R7PUJ/iE0sv7qWTZaIez75jibV8TPNR0mhbU6dANrAXt33C0W12IceBY8P6028wJUqNZYTu2OJjgcNaDZfQZY+rGWo4ZG6I3Opfus1D4/w0Sg/fU0836w39rrNW2eJTZ2S+S1oKyB5cauffOr6U6TbT9G08OU1GqA4TjBrstBttfHcVyxGfpFczhUUAAAYAGB5ASyiPLl/ootl0jDoGzVWTz4Fz64GfvmeR9DsrL9V3HuLll+5hJE1FIiIkAREQBERAEREAREQBERAEREASPqiQ+nIJVlt4lZThlbsrMEHuMkTBqFy1Xk5P+k4/mJIPVeqHTZ1VJL4F9J7O7h2DHGVdR3Bh3dxDDum+4p5p8n1xXXOg5W6Z3b1quqCf8z/ABnpE861eEsRpg9XJmV5IptkMGZKzOq7GmROOmzBlZjoO0yT04vVpkawRESSCDqbMmRGme2RdTYERnPJFLH0AyZ5VrbZthiRpuk631FtVenUPZpre0tdyyU1A02IVZwDxPizPAN+WeEEEy7tEaEzqOkqqBzyK6aF/wBV2/jOT6T63WVU16PSkVmlFTU3gAs2ox+OWvOwPHxcTnJyWxuMzkCmWLnLO3zncl3Y+LO2WY+pmyFMILO2UO2b++D1OrVko9un1Wn6SorGbBQ9fbIACWIaslLG8FwnqZa5/C/ZH9j+m3/yj9Rf7r6x+lyG2c+X+0G463NVoVlWxMcShhgjzU96nYz0lekyOil1CgI34KroO4OagEA8uIjEp9Qks8V2WVyb1NnJ9eOkxbrjUAcaVAuTjDPZwu+PQCoeuZo5GsThaojxZGJOSeMZyT3ksq7+JkmXwj4xSKm9ekekYttH1uCz3kFD/wAY+MkSwp7Yb81lPxUj+B+MvnZAiIkAREQBERAEREAREQBERAEREAShXcHwz98rLK7M8WOQJXPiRz+/I90A3fUjpBa9fwuBw21ihH+razcfCfI8Kj1KjvnqE8UasEEbjO+VJBB2wQe4jAwfIT1bqr0kdTpKbW+eQyWEDANlbtW5A7gWUnHnMfqYc+RfVL6NsJlrmMCSdNXkyquLbw7m8RMoG0yQInrJYsMTeiIiSQQrq5y/X7V9loNQA3DZev4PVjGeOz2cj7K8TeimdfqHAHnPM/lRVh+D2sT2KC1duQtIDAnz4UYA+o798U4L8iRojJ+JxqLgADkPHc+895lYmJypOMcRHdz4fXuE0FZeHB5HJ8t9/WOkOkTbo9PSG4qtFSiLjcWXVfT88BVUeB4pHc9o3APmLtaR3n6gP8T7u/a7Qf1SbfOHFj7XtfzkNLsaXa1co35uHHqhDD+EzSirtjuxj3SoEkCIiQBERAEREAREQBERAEREAREQBERAMeot4UZsZIGw8W5KPecCVor4VVc5wME+J7z7zvMWo3etfM2H0Tl+8UPukiSBOl+TrpHsbW0rNlNQz21Z+jfks6D1XcD+7bvM5qUOdirFHUhkYc0dTlWHoQDOJx8o4TF49PbkmxowBgTmerPTA1WnS3AWwexcgOezuXHEvpuCD3qwPfN5U8z0y8HjLbF5LgnxLUbIl09BPTKIiIBq7rMmct8oSBuj7gV4hx0beH9Kq393OdGZq+s+mNmi1SLuxpsKfbClk/eAnjqb803+zd4+3DyexSds4HeRzPkD3esxWocBK/YzzYD5i95Hix/9nwOdWyARyO49JWemZS1Kwq8KjAAwBMGlOKqfsoD71AH3kSTMRp/F8APJcKfAgeyf4QDLEtqfiUN4gH0z3S6QBETHp34lBPPv9QcGAZIiIAiIgCIiAIiIAiIgCIiAIiCcbnkNz6QCPRvZY3cMVr+ruxHvbH6skSP0ePxSEjBYcbDwZzxH7yZIkgRESAb7qP0j2OsCE/i9UOzPgLlBNbeWRxL5kp4T1Gszw584yhw6kPWT9GxSGQ+5gDPZ+hdYNRTTcowtqK4B5rkZKnzByPdM1sfcmi2D4w3NHKZZbWuBLptisRnfYiInRBpyJYRMzLLGWeNKJvTPE1o7PNR50s1Jz39m5TP7srNp1qo4NdqR3My2r9l61yf2w81c9KL1JmVrGIiJJBZWuMjuzke/cj45+MviX0UvZYlVS8dtnzF5AAfOdz9FFyMn0AySATYJnQHRR1WoWrcVIBZqGHdXn2UH5zkEegY8wJG19fDfqV5Y1F+PIG9yPuInp/QHQ6aWkVr7TE8drkYNtpABY+HIADuAA7p551mqK67VjuLo6+jUVk/vcUz12+dj/RbKHjE1sRE0FQiIgCIiAIiIAiIgCIiAJa2l7UpTnHb2VUE4zhLLVRzjvwpO0umbQ3rXfp3dgiJdUzMxACgWDcyH1wEV6T0VmnuNNq+1wh1dN63QlgCO8H2TkHl4nYmMjg5wc4ODjuPhJ/WvpT8NtRwrUU1q9a78Nt6sVIL/AJPkcKN99yPmjVLokAAHEoHILbaoHoA20Q3xXl2TLN4JETCmnxyZx6uz/wC7MzTogT075KLA2jsX8jqLU9OMJf8A9s8xnpPySUkabUufm26limO8JTVWx9eJWH6slZvJDO6iIlhwIiIBgbTzHZRgSXKMMyqVUWjtTZ5n8pnRuOx1SjZf6PeRjZCSamJ8A5Zf8UeE4me66nTBgysoZWBVgwBDKRggg8xPPeneoRUs2jcAc+wuLcPPlXbuUHP2SGHIDhEpUvDiRY1vKOMiSL+j70YI+k1AY9yae24ft1hk++bfovqbqLsG7+iVd4ytl7DfkBlK+4gksfFRO5WRS1shRbNLodK99nZUr2luOIjOFRTyaxsHgX7zg4BnpPVvq+mkQ79pdZjtrSMFyOSqPooMnC+pOSSTO6M6Nq09YqpQIg3PMlm72djuzHxO8lTDbe58Lo0Qr8eWJ511/o4daj91tCgfaqsYMfhYnwnos4v5SqRjR2d4sso9z19p/wBMj07yxC1e042IieiZRERAEREAREQBERAETFbqVU4Jy31VBZsePCNwPOYyXfbDVJ3kleNvJcE8I8+fh4yQXPqufCjWEbewABkcxxMQv3zAmnsYhnKqRyC+3wbfRzgA+ZB93KZV0YX5jun65cfB8/diZqw30iD6KV/mYArqA33J8WOT/wCvQS+IkAREtscAEnkN9gSfcBuT5CAVcnHsrxMSFRRzd2OFUeZJA989p6taAabTUUA57JQGbGOOw7u36zFj75xnVHqmyvXqdSCjp7VNIYHgJXHFaRsWGThQSBz3OOHv9ON5S7NkkjvxxayfERNhQIiIAiIgFCJC1C7ydIur2lN62JZW+SC0xmXMZbPJkzaikRE5JE57r9QW0NjDnU9V2/cq2KLD+wXnQyH01pBdptRUeVtNtZ/WrK/zncHkkyJLU0eSxMens4kRvrKG+IzMk9YxCIiQBETNoNJZe/BTWbWGzcOy1/bc7Lzzjme4GAW6eh7G4Kqntf6ta5x4cTfNQebECdPoeotjLm68VE8kpUOV+07bH0C+8zZ9XK/wPR2s+Hta6zCVnPa3KeyWustjJJrxk48TgZm16ONiCldS69qVCKE4ir2BfbJcgZc4JC4GBnGcEyiVj+i+Na+ziOkeqOqqyVVdUnjUezs99bnHwYk+E0Wo0VvAljq9VFpsRMhq3d6m4LQwPtIATgciSrdw39nnN9YujjbXqqFHFaAOktIuxZnrAr1FaDzUrufpX57p1VY5PGc21qK1HnVVSqMKoUc9gBv4+svlK3DAMDlWAII5EEZBlZaVCIiAIiZdHpbLrOypTtLcZIzwqik4DWNg8C7HxJwcAnaG8BhZsYG5LHhUKCzM3cFUbsfITs+q/VEhk1GqGGQh6qMghHG6vaRszjuUbKd9zjh2/VvqzXpRxki3UkcLWlccIPNal34F9+TgZJwMb6YrfUbxE0Qqzll6mTdKcSEszI05pl4vSZrUbMGJhoeZp6cZatMbWMRETogREozYGYBbbYFGZrLrcmXaiwkzBPM9Rc5PF0a6q85KREpMpeIiJAEqJSVEkHiWjq4K0T8mBX+z7P8AKZpV/nWfpbR/qtKT10YRKqpLKqqXdtkVBlmPkPDxJ2HeRJHRVVT6hEvtFNJR3LNYtQd1KBa+M8shmO2/sbTozZ0bUCFbTPtwtwMdUzAb4bBYt6GVzs8eEmWQr8u2kRejOg9OpH4bqUNnNdNRYWbAP0uD23PLZQBvj2uc67R66tawmn09qooPAo0tmnUbbDhcLj4TQ9H9NVMCumoZgmM8NQoUZzj5/D4cgJcOldQxsVUStqwDws5YsDxcJ2AABKkZycYORMkrW37jZGlZ7WdPToa1ftOzTtsYawIodiQAxz54EyaulbEKOMq2ORKkEHIZSNwwIBBG4IBmho6QdlDAkZGcMACD3gjxHKXnWP8AWP3Sv8pb+Bk2q3UKeA9nqAvN+M02eXGgUqW8wVz3KJTX3msV6nh4Tpm7VwGLcVBBW4bDfCFmA72RZBGpYDAbA8AABNf0x0uKUBcs7OeFEB3sON+ewAHMnYe8A9RtfkvFcnMqPa/J8Gm64dEfgursVR+JvzqKCOXCxzYg+yx9AroJppvNT09Xd0bVpr6rDq9KcaZ6eEpwhSE43cjK8JCMPnHh4gOWOfot4lB5HkRz4WGxHuM9NnloyRLLrggyxwOQ5kk+AA3J8hNx1K6NTVahxqEzWlfaJSSCH9oA9t9Ybj2eW5znu4lLxWs6S14W9AdAW6z2lJq0/feQDx+VKn5x/PPsj87BE9I6K6Lq01fZ0pwrnLHmztjHE7Hdm8z6cpLA8NgNh5CVnnWXOf8ABqhBREqJSJUdlwl6mY5egncezlk7SyVMOmTAmaetUsiYpvWIiJYcCYNSdpnmK9dpxZ8WdR7Na8sMzWLMDTyZrGbYlJSViVnYiIgCVEpEA8WrbIyeZJLfaJJP35l0v1iKmp1la5wmpuIzjk9hfbyBJUfZlk9dcowsREQDPotfbSW7Jkw+CwtrZxkDGRhlIOMePITY9G6y/UW8LWpSAgZzRUA9gDEcI7QuAMt6jPnkaeBkEMGZWGcMjMjAHmMju5beQlU6lLc7Lq7pRa18HX1qyW4DO1QUmw24IVvo8L4yTzzzA25HnnOsr/Kp+2n/AOzhrK+Ldy1h/vXe3HpxE4jsl+qP2RKP6Te2aP63Ol/06nWdYqVBCN279wpIZc/nWfNX458AZzV1r2WG20guRwqFzwVJnPAn82O5PgAAKRL66Y18rsotvlZw+hI76duIsjhA2OMFOLJAxxDcYOMDfPISREuKDBTpQp4iS78uN8E47wO5RsNgBOu+TtM6nUN+TpRf8yxj/wBX3zmJ0vyW2Zu6QPcRRw+iteh/eUym/wDts7r+SPQZWUieYaysCJUCSgVVZO0un7zLdJTncydN/p6F8mZbbPpCIibjOIiIAlCJWIBD1NchMJtLxtILrPP9RXyaapcEfES8iW4mRov0tiVxK4kYTpbErEDTxXpaz+l3WdzanU0v6DU2BD8Rj9eXTElgtXj7ribh3fPftB/GZZ6y4WGIREQBERAEREAREQBERALbXwpPPAJx4nwnS/JmvBfamck0Jk+JSw5Pxf75zhE3vUV8dIL4Np7l9W7Slh9ytK7ua2dw+SPSYiJ5ZrKzIglgmWsSyK5OZMm6WSZi06YEyz161kTDN8iIidnIiIgCIiAUblIVkRM9/RbWYGlsrEwM0oCUMRI+gWmRukD+Ju/Rv/sMROV2S+jxrSj2E+yv+0TJET1TIIiJAEREAREQBERAEREATcdT/wC36f8Axf8AhaUicWfB/wAHUfkj0+VlInlmwvEkafmIiXVfIrn0bKIieuYRERAEREA//9k="/>
          <p:cNvSpPr>
            <a:spLocks noChangeAspect="1" noChangeArrowheads="1"/>
          </p:cNvSpPr>
          <p:nvPr/>
        </p:nvSpPr>
        <p:spPr bwMode="auto">
          <a:xfrm>
            <a:off x="2424113" y="3424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v-SE" altLang="sv-SE" sz="4400">
              <a:solidFill>
                <a:schemeClr val="tx2"/>
              </a:solidFill>
            </a:endParaRPr>
          </a:p>
        </p:txBody>
      </p:sp>
      <p:pic>
        <p:nvPicPr>
          <p:cNvPr id="197637" name="Picture 4" descr="Image titled Spot a Lie Ste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1434819"/>
            <a:ext cx="6447845" cy="483588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635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BBF7AF-EFDB-4356-87E2-A6EA589A9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Video clip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8631DE-89AE-4BDF-A26B-8719DD4F6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7764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08302" y="365125"/>
            <a:ext cx="9045498" cy="1325563"/>
          </a:xfrm>
        </p:spPr>
        <p:txBody>
          <a:bodyPr/>
          <a:lstStyle/>
          <a:p>
            <a:r>
              <a:rPr lang="sv-SE" altLang="sv-SE" dirty="0"/>
              <a:t>The last </a:t>
            </a:r>
            <a:r>
              <a:rPr lang="sv-SE" altLang="sv-SE" dirty="0" err="1"/>
              <a:t>resort</a:t>
            </a:r>
            <a:r>
              <a:rPr lang="sv-SE" altLang="sv-SE" dirty="0"/>
              <a:t> –  an </a:t>
            </a:r>
            <a:r>
              <a:rPr lang="sv-SE" altLang="sv-SE" dirty="0" err="1"/>
              <a:t>ambush</a:t>
            </a:r>
            <a:r>
              <a:rPr lang="sv-SE" altLang="sv-SE" dirty="0"/>
              <a:t>!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v-SE" altLang="sv-SE"/>
          </a:p>
        </p:txBody>
      </p:sp>
      <p:pic>
        <p:nvPicPr>
          <p:cNvPr id="304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64" y="1690688"/>
            <a:ext cx="6948662" cy="4838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81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7BDFCC-E868-4823-8D1C-3C34B249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judicial</a:t>
            </a:r>
            <a:r>
              <a:rPr lang="sv-SE" dirty="0"/>
              <a:t> system</a:t>
            </a:r>
          </a:p>
        </p:txBody>
      </p:sp>
      <p:pic>
        <p:nvPicPr>
          <p:cNvPr id="3074" name="Picture 2" descr="Bildresultat fÃ¶r judicial system">
            <a:extLst>
              <a:ext uri="{FF2B5EF4-FFF2-40B4-BE49-F238E27FC236}">
                <a16:creationId xmlns:a16="http://schemas.microsoft.com/office/drawing/2014/main" id="{16F622F9-5A61-4C28-88CA-E7654A946A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828" y="1062481"/>
            <a:ext cx="4661972" cy="47330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0E2AFC6-7D48-4AC5-8446-7189A8C8167D}"/>
              </a:ext>
            </a:extLst>
          </p:cNvPr>
          <p:cNvSpPr txBox="1"/>
          <p:nvPr/>
        </p:nvSpPr>
        <p:spPr>
          <a:xfrm>
            <a:off x="838200" y="1719996"/>
            <a:ext cx="94087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accused person must</a:t>
            </a:r>
          </a:p>
          <a:p>
            <a:r>
              <a:rPr lang="en-GB" sz="2800" dirty="0"/>
              <a:t>be given access to evidence </a:t>
            </a:r>
          </a:p>
          <a:p>
            <a:r>
              <a:rPr lang="en-GB" sz="2800" dirty="0"/>
              <a:t>to prepare the case in court</a:t>
            </a:r>
            <a:endParaRPr lang="sv-SE" sz="2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9560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6AAFAF-237C-42CB-B82C-E505C03F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Video clip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A28615-838E-4873-9337-72C2631FC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074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B06149-722F-47E8-9431-C2A257FA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B89EE5-F6D8-4CF6-8DEB-4C207C1AA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712" y="2542477"/>
            <a:ext cx="8499088" cy="3634485"/>
          </a:xfrm>
        </p:spPr>
        <p:txBody>
          <a:bodyPr/>
          <a:lstStyle/>
          <a:p>
            <a:r>
              <a:rPr lang="sv-SE" dirty="0"/>
              <a:t>Contact: nils.hanson@svt.se</a:t>
            </a:r>
          </a:p>
        </p:txBody>
      </p:sp>
    </p:spTree>
    <p:extLst>
      <p:ext uri="{BB962C8B-B14F-4D97-AF65-F5344CB8AC3E}">
        <p14:creationId xmlns:p14="http://schemas.microsoft.com/office/powerpoint/2010/main" val="144073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7BDFCC-E868-4823-8D1C-3C34B249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editorial</a:t>
            </a:r>
            <a:r>
              <a:rPr lang="sv-SE" dirty="0"/>
              <a:t> system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0E2AFC6-7D48-4AC5-8446-7189A8C8167D}"/>
              </a:ext>
            </a:extLst>
          </p:cNvPr>
          <p:cNvSpPr txBox="1"/>
          <p:nvPr/>
        </p:nvSpPr>
        <p:spPr>
          <a:xfrm>
            <a:off x="838200" y="1719996"/>
            <a:ext cx="94087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The </a:t>
            </a:r>
            <a:r>
              <a:rPr lang="sv-SE" sz="2800" dirty="0" err="1"/>
              <a:t>accused</a:t>
            </a:r>
            <a:r>
              <a:rPr lang="sv-SE" sz="2800" dirty="0"/>
              <a:t> person gets</a:t>
            </a:r>
          </a:p>
          <a:p>
            <a:r>
              <a:rPr lang="sv-SE" sz="2800" dirty="0"/>
              <a:t>minimum </a:t>
            </a:r>
            <a:r>
              <a:rPr lang="sv-SE" sz="2800" dirty="0" err="1"/>
              <a:t>of</a:t>
            </a:r>
            <a:r>
              <a:rPr lang="sv-SE" sz="2800" dirty="0"/>
              <a:t> information</a:t>
            </a:r>
          </a:p>
          <a:p>
            <a:r>
              <a:rPr lang="sv-SE" sz="2800" dirty="0"/>
              <a:t>at a </a:t>
            </a:r>
            <a:r>
              <a:rPr lang="sv-SE" sz="2800" dirty="0" err="1"/>
              <a:t>very</a:t>
            </a:r>
            <a:r>
              <a:rPr lang="sv-SE" sz="2800" dirty="0"/>
              <a:t> late </a:t>
            </a:r>
            <a:r>
              <a:rPr lang="sv-SE" sz="2800" dirty="0" err="1"/>
              <a:t>stage</a:t>
            </a:r>
            <a:endParaRPr lang="sv-SE" sz="2800" dirty="0"/>
          </a:p>
          <a:p>
            <a:endParaRPr lang="sv-SE" sz="2800" dirty="0"/>
          </a:p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AC155C-2939-45A2-B58F-CC4DF2E5B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B1F464B-E15E-494A-A7E8-8C5FB361A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022" y="1839331"/>
            <a:ext cx="6626951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ubrik 1"/>
          <p:cNvSpPr>
            <a:spLocks noGrp="1"/>
          </p:cNvSpPr>
          <p:nvPr>
            <p:ph type="title"/>
          </p:nvPr>
        </p:nvSpPr>
        <p:spPr>
          <a:xfrm>
            <a:off x="1298712" y="1"/>
            <a:ext cx="10055087" cy="1690688"/>
          </a:xfrm>
        </p:spPr>
        <p:txBody>
          <a:bodyPr/>
          <a:lstStyle/>
          <a:p>
            <a:r>
              <a:rPr lang="sv-SE" altLang="sv-SE" dirty="0"/>
              <a:t>General </a:t>
            </a:r>
            <a:r>
              <a:rPr lang="sv-SE" altLang="sv-SE" dirty="0" err="1"/>
              <a:t>rule</a:t>
            </a:r>
            <a:r>
              <a:rPr lang="sv-SE" altLang="sv-SE" dirty="0"/>
              <a:t>: Contact as </a:t>
            </a:r>
            <a:r>
              <a:rPr lang="sv-SE" altLang="sv-SE" dirty="0" err="1"/>
              <a:t>soon</a:t>
            </a:r>
            <a:r>
              <a:rPr lang="sv-SE" altLang="sv-SE" dirty="0"/>
              <a:t> as </a:t>
            </a:r>
            <a:r>
              <a:rPr lang="sv-SE" altLang="sv-SE" dirty="0" err="1"/>
              <a:t>possible</a:t>
            </a:r>
            <a:endParaRPr lang="sv-SE" altLang="sv-SE" dirty="0"/>
          </a:p>
        </p:txBody>
      </p:sp>
      <p:sp>
        <p:nvSpPr>
          <p:cNvPr id="53251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561500" y="5382857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CEC4DBD-D402-45CA-81C8-181BFE740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813" y="1358662"/>
            <a:ext cx="7355474" cy="481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2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B375A4-B1AD-4A3A-8842-2D5AEB16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C66482-4EEF-48D2-A8D8-15AECFD76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5"/>
            <a:ext cx="1051560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4400" dirty="0" err="1">
                <a:latin typeface="+mj-lt"/>
              </a:rPr>
              <a:t>Interview</a:t>
            </a:r>
            <a:r>
              <a:rPr lang="sv-SE" sz="4400" dirty="0">
                <a:latin typeface="+mj-lt"/>
              </a:rPr>
              <a:t> and </a:t>
            </a:r>
            <a:r>
              <a:rPr lang="sv-SE" sz="4400" dirty="0" err="1">
                <a:latin typeface="+mj-lt"/>
              </a:rPr>
              <a:t>response</a:t>
            </a:r>
            <a:r>
              <a:rPr lang="sv-SE" sz="4400" dirty="0">
                <a:latin typeface="+mj-lt"/>
              </a:rPr>
              <a:t> to </a:t>
            </a:r>
            <a:r>
              <a:rPr lang="sv-SE" sz="4400" dirty="0" err="1">
                <a:latin typeface="+mj-lt"/>
              </a:rPr>
              <a:t>criticism</a:t>
            </a:r>
            <a:r>
              <a:rPr lang="sv-SE" sz="4400" dirty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sv-SE" sz="4400" dirty="0">
                <a:latin typeface="+mj-lt"/>
              </a:rPr>
              <a:t>– not the same </a:t>
            </a:r>
            <a:r>
              <a:rPr lang="sv-SE" sz="4400" dirty="0" err="1">
                <a:latin typeface="+mj-lt"/>
              </a:rPr>
              <a:t>thing</a:t>
            </a:r>
            <a:endParaRPr lang="sv-SE" sz="4400" dirty="0">
              <a:latin typeface="+mj-l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F2074E2-41FF-459F-8A8B-5DCE11109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300000">
            <a:off x="1613929" y="2088024"/>
            <a:ext cx="4302751" cy="43027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EDCC76D-85C6-40BA-9AFE-7D74F4709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>
            <a:off x="6243777" y="2440919"/>
            <a:ext cx="4381187" cy="41897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459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4A4EB3-0346-4D2B-BFE0-CFD76EE6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”No” to an </a:t>
            </a:r>
            <a:r>
              <a:rPr lang="sv-SE" dirty="0" err="1"/>
              <a:t>interview</a:t>
            </a:r>
            <a:r>
              <a:rPr lang="sv-SE" dirty="0"/>
              <a:t> is not ”no” to </a:t>
            </a:r>
            <a:r>
              <a:rPr lang="sv-SE" dirty="0" err="1"/>
              <a:t>response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A9B1FC-F741-4FE2-AF60-332284D6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E421707-C786-4199-A659-52B568A52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300000">
            <a:off x="3479110" y="2269912"/>
            <a:ext cx="4302751" cy="43027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7850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534072-301B-4FDD-B911-BFD38759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Who</a:t>
            </a:r>
            <a:r>
              <a:rPr lang="sv-SE" dirty="0"/>
              <a:t> is the real expert on the </a:t>
            </a:r>
            <a:r>
              <a:rPr lang="sv-SE" dirty="0" err="1"/>
              <a:t>wrongdoing</a:t>
            </a:r>
            <a:r>
              <a:rPr lang="sv-SE" dirty="0"/>
              <a:t>?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F540AFE-1B18-4203-B96C-8A72AA9B5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86" y="1792288"/>
            <a:ext cx="8272627" cy="4963576"/>
          </a:xfrm>
        </p:spPr>
      </p:pic>
    </p:spTree>
    <p:extLst>
      <p:ext uri="{BB962C8B-B14F-4D97-AF65-F5344CB8AC3E}">
        <p14:creationId xmlns:p14="http://schemas.microsoft.com/office/powerpoint/2010/main" val="2577687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F37CD7-A066-4508-AE13-B49894F4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ask for a ”</a:t>
            </a:r>
            <a:r>
              <a:rPr lang="sv-SE" dirty="0" err="1"/>
              <a:t>fact</a:t>
            </a:r>
            <a:r>
              <a:rPr lang="sv-SE" dirty="0"/>
              <a:t> meeting”?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1AFB1B-997F-41D6-A218-9160BA8C3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8213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4427</TotalTime>
  <Words>371</Words>
  <Application>Microsoft Office PowerPoint</Application>
  <PresentationFormat>Bredbild</PresentationFormat>
  <Paragraphs>72</Paragraphs>
  <Slides>31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Office-tema</vt:lpstr>
      <vt:lpstr>Confronting the ”bad guy” – when and how?</vt:lpstr>
      <vt:lpstr>Demanding accountability</vt:lpstr>
      <vt:lpstr>The judicial system</vt:lpstr>
      <vt:lpstr>The editorial system </vt:lpstr>
      <vt:lpstr>General rule: Contact as soon as possible</vt:lpstr>
      <vt:lpstr>PowerPoint-presentation</vt:lpstr>
      <vt:lpstr>”No” to an interview is not ”no” to response</vt:lpstr>
      <vt:lpstr>Who is the real expert on the wrongdoing?</vt:lpstr>
      <vt:lpstr>Can we ask for a ”fact meeting”?</vt:lpstr>
      <vt:lpstr>We put some of our cards on the table</vt:lpstr>
      <vt:lpstr>Why?</vt:lpstr>
      <vt:lpstr>Demanding accountability     Step 1 </vt:lpstr>
      <vt:lpstr>Demanding accountability     Step 2 – if no interview  </vt:lpstr>
      <vt:lpstr>Be as transparent as you can about the evidence</vt:lpstr>
      <vt:lpstr>”No surprise”- policy</vt:lpstr>
      <vt:lpstr>PowerPoint-presentation</vt:lpstr>
      <vt:lpstr>Demanding accountability     Step 3 </vt:lpstr>
      <vt:lpstr>Why inform about the wording ?</vt:lpstr>
      <vt:lpstr>Reasons to wait until later</vt:lpstr>
      <vt:lpstr>Dealing with dangerous people</vt:lpstr>
      <vt:lpstr>PowerPoint-presentation</vt:lpstr>
      <vt:lpstr>PowerPoint-presentation</vt:lpstr>
      <vt:lpstr>PowerPoint-presentation</vt:lpstr>
      <vt:lpstr>… but sometimes we use other tactics</vt:lpstr>
      <vt:lpstr>Hidden agenda</vt:lpstr>
      <vt:lpstr>Let the target speak freely</vt:lpstr>
      <vt:lpstr>… then confront the lie</vt:lpstr>
      <vt:lpstr>Video clip</vt:lpstr>
      <vt:lpstr>The last resort –  an ambush!</vt:lpstr>
      <vt:lpstr>Video clip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Investigative Journalism Training</dc:title>
  <dc:creator>Nils Hanson</dc:creator>
  <cp:lastModifiedBy>Nils Hanson</cp:lastModifiedBy>
  <cp:revision>193</cp:revision>
  <dcterms:created xsi:type="dcterms:W3CDTF">2020-10-03T10:48:43Z</dcterms:created>
  <dcterms:modified xsi:type="dcterms:W3CDTF">2021-05-20T16:23:56Z</dcterms:modified>
</cp:coreProperties>
</file>