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/>
    <p:restoredTop sz="95788"/>
  </p:normalViewPr>
  <p:slideViewPr>
    <p:cSldViewPr snapToGrid="0" snapToObjects="1">
      <p:cViewPr varScale="1">
        <p:scale>
          <a:sx n="105" d="100"/>
          <a:sy n="105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FE1D-F3FE-9A4F-8D1F-AD069E051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9CDB-0F77-7C4D-9C48-ADC6999DF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55E839-ACC1-9046-86A4-589A882DD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8FBD1C-A5BA-D847-B10B-71044BA4D1D8}"/>
              </a:ext>
            </a:extLst>
          </p:cNvPr>
          <p:cNvSpPr txBox="1"/>
          <p:nvPr/>
        </p:nvSpPr>
        <p:spPr>
          <a:xfrm>
            <a:off x="2826002" y="2322716"/>
            <a:ext cx="653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kill the planet and get away with it </a:t>
            </a:r>
          </a:p>
        </p:txBody>
      </p:sp>
    </p:spTree>
    <p:extLst>
      <p:ext uri="{BB962C8B-B14F-4D97-AF65-F5344CB8AC3E}">
        <p14:creationId xmlns:p14="http://schemas.microsoft.com/office/powerpoint/2010/main" val="150531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4235-8204-024F-80DE-CDE28309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967" y="2728735"/>
            <a:ext cx="9404723" cy="140053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6026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8344-F127-C441-AB4D-9263A808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&amp; shipping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2612-C1EB-DB4D-ADD6-A8C6B351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”Quantifying tax subsidies to shipping” (2020)</a:t>
            </a:r>
          </a:p>
          <a:p>
            <a:r>
              <a:rPr lang="en-GB" sz="2400" dirty="0"/>
              <a:t>OECD’s global tax regime</a:t>
            </a:r>
          </a:p>
          <a:p>
            <a:r>
              <a:rPr lang="en-GB" sz="2400" dirty="0"/>
              <a:t>What was found</a:t>
            </a:r>
          </a:p>
          <a:p>
            <a:pPr lvl="1"/>
            <a:r>
              <a:rPr lang="en-GB" sz="2000" dirty="0"/>
              <a:t>Tax subsidy = revenues foregone for states</a:t>
            </a:r>
          </a:p>
          <a:p>
            <a:pPr lvl="2"/>
            <a:r>
              <a:rPr lang="en-GB" sz="1800" dirty="0"/>
              <a:t>2005–2019 revenue forgone: </a:t>
            </a:r>
            <a:r>
              <a:rPr lang="en-GB" sz="1800" dirty="0">
                <a:highlight>
                  <a:srgbClr val="000000"/>
                </a:highlight>
              </a:rPr>
              <a:t>USD 38–69 billion.</a:t>
            </a:r>
          </a:p>
          <a:p>
            <a:pPr lvl="1"/>
            <a:r>
              <a:rPr lang="en-GB" sz="2000" dirty="0"/>
              <a:t>Effective tax rate for the shipping sector: 7%</a:t>
            </a:r>
          </a:p>
          <a:p>
            <a:pPr lvl="1"/>
            <a:r>
              <a:rPr lang="en-GB" sz="2000" dirty="0"/>
              <a:t>Cruise shipping: %0</a:t>
            </a:r>
          </a:p>
        </p:txBody>
      </p:sp>
    </p:spTree>
    <p:extLst>
      <p:ext uri="{BB962C8B-B14F-4D97-AF65-F5344CB8AC3E}">
        <p14:creationId xmlns:p14="http://schemas.microsoft.com/office/powerpoint/2010/main" val="257662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92A8BB-07B9-40DB-984F-2CB1A2535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DDB745-6C26-4B79-9EF2-08E3E4AB9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80B3FE6C-0A59-4114-88CB-3C3172D6A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BF7E002-C11A-ED41-A7D0-98B6F0D47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840" y="684766"/>
            <a:ext cx="6125294" cy="2373552"/>
          </a:xfrm>
          <a:prstGeom prst="rect">
            <a:avLst/>
          </a:prstGeom>
          <a:effectLst/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DA3A238-516A-4076-B3C2-230D9135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36999"/>
            <a:ext cx="12191696" cy="3721001"/>
          </a:xfrm>
          <a:custGeom>
            <a:avLst/>
            <a:gdLst>
              <a:gd name="connsiteX0" fmla="*/ 1 w 12191696"/>
              <a:gd name="connsiteY0" fmla="*/ 0 h 3721001"/>
              <a:gd name="connsiteX1" fmla="*/ 71932 w 12191696"/>
              <a:gd name="connsiteY1" fmla="*/ 12261 h 3721001"/>
              <a:gd name="connsiteX2" fmla="*/ 282849 w 12191696"/>
              <a:gd name="connsiteY2" fmla="*/ 48342 h 3721001"/>
              <a:gd name="connsiteX3" fmla="*/ 436464 w 12191696"/>
              <a:gd name="connsiteY3" fmla="*/ 73565 h 3721001"/>
              <a:gd name="connsiteX4" fmla="*/ 619339 w 12191696"/>
              <a:gd name="connsiteY4" fmla="*/ 100188 h 3721001"/>
              <a:gd name="connsiteX5" fmla="*/ 836351 w 12191696"/>
              <a:gd name="connsiteY5" fmla="*/ 132066 h 3721001"/>
              <a:gd name="connsiteX6" fmla="*/ 1076528 w 12191696"/>
              <a:gd name="connsiteY6" fmla="*/ 165696 h 3721001"/>
              <a:gd name="connsiteX7" fmla="*/ 1347183 w 12191696"/>
              <a:gd name="connsiteY7" fmla="*/ 201077 h 3721001"/>
              <a:gd name="connsiteX8" fmla="*/ 1642223 w 12191696"/>
              <a:gd name="connsiteY8" fmla="*/ 238560 h 3721001"/>
              <a:gd name="connsiteX9" fmla="*/ 1962864 w 12191696"/>
              <a:gd name="connsiteY9" fmla="*/ 276043 h 3721001"/>
              <a:gd name="connsiteX10" fmla="*/ 2304232 w 12191696"/>
              <a:gd name="connsiteY10" fmla="*/ 314226 h 3721001"/>
              <a:gd name="connsiteX11" fmla="*/ 2672421 w 12191696"/>
              <a:gd name="connsiteY11" fmla="*/ 349608 h 3721001"/>
              <a:gd name="connsiteX12" fmla="*/ 3057678 w 12191696"/>
              <a:gd name="connsiteY12" fmla="*/ 383588 h 3721001"/>
              <a:gd name="connsiteX13" fmla="*/ 3464881 w 12191696"/>
              <a:gd name="connsiteY13" fmla="*/ 414415 h 3721001"/>
              <a:gd name="connsiteX14" fmla="*/ 3889152 w 12191696"/>
              <a:gd name="connsiteY14" fmla="*/ 443841 h 3721001"/>
              <a:gd name="connsiteX15" fmla="*/ 4331710 w 12191696"/>
              <a:gd name="connsiteY15" fmla="*/ 471515 h 3721001"/>
              <a:gd name="connsiteX16" fmla="*/ 4558476 w 12191696"/>
              <a:gd name="connsiteY16" fmla="*/ 481324 h 3721001"/>
              <a:gd name="connsiteX17" fmla="*/ 4790118 w 12191696"/>
              <a:gd name="connsiteY17" fmla="*/ 492183 h 3721001"/>
              <a:gd name="connsiteX18" fmla="*/ 5025418 w 12191696"/>
              <a:gd name="connsiteY18" fmla="*/ 502342 h 3721001"/>
              <a:gd name="connsiteX19" fmla="*/ 5261937 w 12191696"/>
              <a:gd name="connsiteY19" fmla="*/ 508998 h 3721001"/>
              <a:gd name="connsiteX20" fmla="*/ 5503333 w 12191696"/>
              <a:gd name="connsiteY20" fmla="*/ 514953 h 3721001"/>
              <a:gd name="connsiteX21" fmla="*/ 5747166 w 12191696"/>
              <a:gd name="connsiteY21" fmla="*/ 521259 h 3721001"/>
              <a:gd name="connsiteX22" fmla="*/ 5995877 w 12191696"/>
              <a:gd name="connsiteY22" fmla="*/ 525462 h 3721001"/>
              <a:gd name="connsiteX23" fmla="*/ 6247026 w 12191696"/>
              <a:gd name="connsiteY23" fmla="*/ 525462 h 3721001"/>
              <a:gd name="connsiteX24" fmla="*/ 6500613 w 12191696"/>
              <a:gd name="connsiteY24" fmla="*/ 527564 h 3721001"/>
              <a:gd name="connsiteX25" fmla="*/ 6756639 w 12191696"/>
              <a:gd name="connsiteY25" fmla="*/ 525462 h 3721001"/>
              <a:gd name="connsiteX26" fmla="*/ 7016322 w 12191696"/>
              <a:gd name="connsiteY26" fmla="*/ 521259 h 3721001"/>
              <a:gd name="connsiteX27" fmla="*/ 7276005 w 12191696"/>
              <a:gd name="connsiteY27" fmla="*/ 517405 h 3721001"/>
              <a:gd name="connsiteX28" fmla="*/ 7539345 w 12191696"/>
              <a:gd name="connsiteY28" fmla="*/ 508998 h 3721001"/>
              <a:gd name="connsiteX29" fmla="*/ 7805124 w 12191696"/>
              <a:gd name="connsiteY29" fmla="*/ 500240 h 3721001"/>
              <a:gd name="connsiteX30" fmla="*/ 8070903 w 12191696"/>
              <a:gd name="connsiteY30" fmla="*/ 490081 h 3721001"/>
              <a:gd name="connsiteX31" fmla="*/ 8339121 w 12191696"/>
              <a:gd name="connsiteY31" fmla="*/ 475719 h 3721001"/>
              <a:gd name="connsiteX32" fmla="*/ 8609776 w 12191696"/>
              <a:gd name="connsiteY32" fmla="*/ 458554 h 3721001"/>
              <a:gd name="connsiteX33" fmla="*/ 8881651 w 12191696"/>
              <a:gd name="connsiteY33" fmla="*/ 442089 h 3721001"/>
              <a:gd name="connsiteX34" fmla="*/ 9153526 w 12191696"/>
              <a:gd name="connsiteY34" fmla="*/ 421071 h 3721001"/>
              <a:gd name="connsiteX35" fmla="*/ 9429058 w 12191696"/>
              <a:gd name="connsiteY35" fmla="*/ 395848 h 3721001"/>
              <a:gd name="connsiteX36" fmla="*/ 9700933 w 12191696"/>
              <a:gd name="connsiteY36" fmla="*/ 370626 h 3721001"/>
              <a:gd name="connsiteX37" fmla="*/ 9977684 w 12191696"/>
              <a:gd name="connsiteY37" fmla="*/ 341551 h 3721001"/>
              <a:gd name="connsiteX38" fmla="*/ 10255655 w 12191696"/>
              <a:gd name="connsiteY38" fmla="*/ 309672 h 3721001"/>
              <a:gd name="connsiteX39" fmla="*/ 10529968 w 12191696"/>
              <a:gd name="connsiteY39" fmla="*/ 276043 h 3721001"/>
              <a:gd name="connsiteX40" fmla="*/ 10807939 w 12191696"/>
              <a:gd name="connsiteY40" fmla="*/ 236808 h 3721001"/>
              <a:gd name="connsiteX41" fmla="*/ 11084690 w 12191696"/>
              <a:gd name="connsiteY41" fmla="*/ 194771 h 3721001"/>
              <a:gd name="connsiteX42" fmla="*/ 11362661 w 12191696"/>
              <a:gd name="connsiteY42" fmla="*/ 153085 h 3721001"/>
              <a:gd name="connsiteX43" fmla="*/ 11639412 w 12191696"/>
              <a:gd name="connsiteY43" fmla="*/ 104392 h 3721001"/>
              <a:gd name="connsiteX44" fmla="*/ 11914945 w 12191696"/>
              <a:gd name="connsiteY44" fmla="*/ 54648 h 3721001"/>
              <a:gd name="connsiteX45" fmla="*/ 12191696 w 12191696"/>
              <a:gd name="connsiteY45" fmla="*/ 2452 h 3721001"/>
              <a:gd name="connsiteX46" fmla="*/ 12191696 w 12191696"/>
              <a:gd name="connsiteY46" fmla="*/ 2802467 h 3721001"/>
              <a:gd name="connsiteX47" fmla="*/ 12191695 w 12191696"/>
              <a:gd name="connsiteY47" fmla="*/ 2802467 h 3721001"/>
              <a:gd name="connsiteX48" fmla="*/ 12191695 w 12191696"/>
              <a:gd name="connsiteY48" fmla="*/ 3721001 h 3721001"/>
              <a:gd name="connsiteX49" fmla="*/ 0 w 12191696"/>
              <a:gd name="connsiteY49" fmla="*/ 3721001 h 3721001"/>
              <a:gd name="connsiteX50" fmla="*/ 0 w 12191696"/>
              <a:gd name="connsiteY50" fmla="*/ 2233825 h 3721001"/>
              <a:gd name="connsiteX51" fmla="*/ 1 w 12191696"/>
              <a:gd name="connsiteY51" fmla="*/ 2233825 h 372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721001">
                <a:moveTo>
                  <a:pt x="1" y="0"/>
                </a:moveTo>
                <a:lnTo>
                  <a:pt x="71932" y="12261"/>
                </a:lnTo>
                <a:lnTo>
                  <a:pt x="282849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721001"/>
                </a:lnTo>
                <a:lnTo>
                  <a:pt x="0" y="3721001"/>
                </a:lnTo>
                <a:lnTo>
                  <a:pt x="0" y="2233825"/>
                </a:lnTo>
                <a:lnTo>
                  <a:pt x="1" y="22338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6CC64-221C-0745-BF55-A9F3E8BF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5" y="3928983"/>
            <a:ext cx="10957677" cy="196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From Lisbon to Genoa, Athens to the Arctic, an investigation into the shipping industry’s efforts to hide from climate change</a:t>
            </a:r>
            <a:br>
              <a:rPr lang="en-US" sz="31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1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8387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45E6-BFD6-3743-89C6-C79AF9FD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unknown culprit: Shipping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03C9-DCA9-0940-B09A-43D4AFA9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as a tip </a:t>
            </a:r>
            <a:r>
              <a:rPr lang="en-US" dirty="0">
                <a:sym typeface="Wingdings" pitchFamily="2" charset="2"/>
              </a:rPr>
              <a:t> Was the UN suppressing science?</a:t>
            </a:r>
          </a:p>
          <a:p>
            <a:r>
              <a:rPr lang="en-US" dirty="0">
                <a:sym typeface="Wingdings" pitchFamily="2" charset="2"/>
              </a:rPr>
              <a:t>Evolved into an explanatory reporting</a:t>
            </a:r>
          </a:p>
          <a:p>
            <a:r>
              <a:rPr lang="en-US" dirty="0">
                <a:sym typeface="Wingdings" pitchFamily="2" charset="2"/>
              </a:rPr>
              <a:t>A cross-border documentary project with EIC Network</a:t>
            </a:r>
          </a:p>
          <a:p>
            <a:r>
              <a:rPr lang="en-US" dirty="0">
                <a:sym typeface="Wingdings" pitchFamily="2" charset="2"/>
              </a:rPr>
              <a:t>Why documentary?</a:t>
            </a:r>
          </a:p>
          <a:p>
            <a:pPr lvl="1"/>
            <a:r>
              <a:rPr lang="en-US" dirty="0">
                <a:sym typeface="Wingdings" pitchFamily="2" charset="2"/>
              </a:rPr>
              <a:t>Journalists experimenting </a:t>
            </a:r>
          </a:p>
          <a:p>
            <a:pPr lvl="1"/>
            <a:r>
              <a:rPr lang="en-US" dirty="0">
                <a:sym typeface="Wingdings" pitchFamily="2" charset="2"/>
              </a:rPr>
              <a:t>Conveying urgency</a:t>
            </a:r>
          </a:p>
          <a:p>
            <a:r>
              <a:rPr lang="en-US" dirty="0">
                <a:sym typeface="Wingdings" pitchFamily="2" charset="2"/>
              </a:rPr>
              <a:t>Taking a leap of faith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03CA4-7086-F341-9AAA-625E4F496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6" t="29711" r="-751" b="29480"/>
          <a:stretch/>
        </p:blipFill>
        <p:spPr>
          <a:xfrm>
            <a:off x="8664512" y="3512511"/>
            <a:ext cx="2278950" cy="607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23B8C-3525-5045-8961-AC151737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141" y="2730915"/>
            <a:ext cx="2260059" cy="413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4721B-CA3B-E14F-B64E-F42CA9CD3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567" y="5816401"/>
            <a:ext cx="1416601" cy="607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75456-01D6-6148-8B4F-B2684622C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0997" y="5656272"/>
            <a:ext cx="1092663" cy="866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0861A-3C00-6F45-9A5D-18CA882BD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3681" y="5845413"/>
            <a:ext cx="1088194" cy="5781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3B9C48-5330-3546-B121-8ABE11D9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4441378"/>
            <a:ext cx="20955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15FD-255F-0D42-8798-8ACC3108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836"/>
            <a:ext cx="9404723" cy="1400530"/>
          </a:xfrm>
        </p:spPr>
        <p:txBody>
          <a:bodyPr/>
          <a:lstStyle/>
          <a:p>
            <a:r>
              <a:rPr lang="en-US" dirty="0"/>
              <a:t>This is what made us say “wow” </a:t>
            </a:r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362EA772-F79F-1649-98E6-822E501EA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297" y="1349115"/>
            <a:ext cx="9558390" cy="5376595"/>
          </a:xfrm>
        </p:spPr>
      </p:pic>
    </p:spTree>
    <p:extLst>
      <p:ext uri="{BB962C8B-B14F-4D97-AF65-F5344CB8AC3E}">
        <p14:creationId xmlns:p14="http://schemas.microsoft.com/office/powerpoint/2010/main" val="179404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24B1-253A-2A48-8D15-FF46EA33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38" y="452718"/>
            <a:ext cx="3305195" cy="1400530"/>
          </a:xfrm>
        </p:spPr>
        <p:txBody>
          <a:bodyPr>
            <a:normAutofit/>
          </a:bodyPr>
          <a:lstStyle/>
          <a:p>
            <a:r>
              <a:rPr lang="en-US"/>
              <a:t>How did we do it?</a:t>
            </a:r>
          </a:p>
        </p:txBody>
      </p:sp>
      <p:pic>
        <p:nvPicPr>
          <p:cNvPr id="9" name="Picture 8" descr="A group of people outside&#10;&#10;Description automatically generated with medium confidence">
            <a:extLst>
              <a:ext uri="{FF2B5EF4-FFF2-40B4-BE49-F238E27FC236}">
                <a16:creationId xmlns:a16="http://schemas.microsoft.com/office/drawing/2014/main" id="{B4880B22-F8F9-614B-8550-355E6B492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76"/>
          <a:stretch/>
        </p:blipFill>
        <p:spPr>
          <a:xfrm>
            <a:off x="20" y="10"/>
            <a:ext cx="6094390" cy="4233654"/>
          </a:xfrm>
          <a:prstGeom prst="rect">
            <a:avLst/>
          </a:prstGeom>
        </p:spPr>
      </p:pic>
      <p:pic>
        <p:nvPicPr>
          <p:cNvPr id="5" name="Picture 4" descr="A picture containing sky, person, outdoor, tripod&#10;&#10;Description automatically generated">
            <a:extLst>
              <a:ext uri="{FF2B5EF4-FFF2-40B4-BE49-F238E27FC236}">
                <a16:creationId xmlns:a16="http://schemas.microsoft.com/office/drawing/2014/main" id="{CA10DB43-EFB6-644D-8251-5D1431995F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00" r="-3" b="-3"/>
          <a:stretch/>
        </p:blipFill>
        <p:spPr>
          <a:xfrm>
            <a:off x="20" y="4233670"/>
            <a:ext cx="3047185" cy="2623867"/>
          </a:xfrm>
          <a:prstGeom prst="rect">
            <a:avLst/>
          </a:prstGeom>
        </p:spPr>
      </p:pic>
      <p:pic>
        <p:nvPicPr>
          <p:cNvPr id="7" name="Picture 6" descr="A picture containing outdoor, person, people, group&#10;&#10;Description automatically generated">
            <a:extLst>
              <a:ext uri="{FF2B5EF4-FFF2-40B4-BE49-F238E27FC236}">
                <a16:creationId xmlns:a16="http://schemas.microsoft.com/office/drawing/2014/main" id="{81A6F100-FD56-6B4F-A3E4-217F799EFB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6" r="8180" b="-3"/>
          <a:stretch/>
        </p:blipFill>
        <p:spPr>
          <a:xfrm>
            <a:off x="3047205" y="4233670"/>
            <a:ext cx="3047205" cy="262386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C48A48-4BAC-4484-AA23-1963FCBB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7205" y="4233670"/>
            <a:ext cx="0" cy="26238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7E7BC8-FA73-4AA8-96DB-4ACDFCDF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33670"/>
            <a:ext cx="60944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3347-C92F-874F-8B73-BF57AEA1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338" y="2052918"/>
            <a:ext cx="5141862" cy="4352357"/>
          </a:xfrm>
        </p:spPr>
        <p:txBody>
          <a:bodyPr>
            <a:normAutofit/>
          </a:bodyPr>
          <a:lstStyle/>
          <a:p>
            <a:r>
              <a:rPr lang="en-US" sz="2400" dirty="0"/>
              <a:t>In-depth research for months</a:t>
            </a:r>
          </a:p>
          <a:p>
            <a:r>
              <a:rPr lang="en-US" sz="2400" dirty="0"/>
              <a:t>Bracing for “the boring”</a:t>
            </a:r>
          </a:p>
          <a:p>
            <a:r>
              <a:rPr lang="en-US" sz="2400" dirty="0"/>
              <a:t>Talking to sources &amp; agreeing to go on camera</a:t>
            </a:r>
          </a:p>
          <a:p>
            <a:r>
              <a:rPr lang="en-US" sz="2400" dirty="0"/>
              <a:t>Hitting the road</a:t>
            </a:r>
          </a:p>
          <a:p>
            <a:r>
              <a:rPr lang="en-US" sz="2400" dirty="0"/>
              <a:t>Overall: 9 reporters, 5 cameramen,15 months, many €€€s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2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5AA3-4BF7-0B43-943B-C88B8BC1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Greek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50FF7-419C-4E46-A293-B7098558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talk about shipping without talking about Greece</a:t>
            </a:r>
          </a:p>
          <a:p>
            <a:r>
              <a:rPr lang="en-US" dirty="0"/>
              <a:t>20% of the global, 50% of the Europe’s fleet</a:t>
            </a:r>
          </a:p>
          <a:p>
            <a:r>
              <a:rPr lang="en-US" dirty="0"/>
              <a:t>Major players on camera: how did we convince them?</a:t>
            </a:r>
          </a:p>
          <a:p>
            <a:r>
              <a:rPr lang="en-US" dirty="0"/>
              <a:t>Reporters United</a:t>
            </a:r>
          </a:p>
          <a:p>
            <a:pPr lvl="1"/>
            <a:r>
              <a:rPr lang="en-US" dirty="0"/>
              <a:t>Experience in reporting on shipping</a:t>
            </a:r>
          </a:p>
          <a:p>
            <a:pPr lvl="1"/>
            <a:r>
              <a:rPr lang="en-US" dirty="0"/>
              <a:t>Knowing the industry players well</a:t>
            </a:r>
          </a:p>
        </p:txBody>
      </p:sp>
    </p:spTree>
    <p:extLst>
      <p:ext uri="{BB962C8B-B14F-4D97-AF65-F5344CB8AC3E}">
        <p14:creationId xmlns:p14="http://schemas.microsoft.com/office/powerpoint/2010/main" val="12205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0033-4CF2-2248-84B9-46232990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find?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823C-078F-864B-994C-9F6F9B13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262" y="1866958"/>
            <a:ext cx="7321160" cy="2429141"/>
          </a:xfrm>
        </p:spPr>
        <p:txBody>
          <a:bodyPr>
            <a:normAutofit/>
          </a:bodyPr>
          <a:lstStyle/>
          <a:p>
            <a:r>
              <a:rPr lang="en-US" dirty="0"/>
              <a:t>A giant climate killer</a:t>
            </a:r>
          </a:p>
          <a:p>
            <a:r>
              <a:rPr lang="en-US" dirty="0"/>
              <a:t>An extreme source for pollutants in towns</a:t>
            </a:r>
          </a:p>
          <a:p>
            <a:r>
              <a:rPr lang="en-US" dirty="0"/>
              <a:t>A too rich &amp; powerful, and now scared, industry</a:t>
            </a:r>
          </a:p>
          <a:p>
            <a:r>
              <a:rPr lang="en-US" dirty="0"/>
              <a:t>A captured regulator: IMO</a:t>
            </a:r>
          </a:p>
          <a:p>
            <a:r>
              <a:rPr lang="en-US" dirty="0"/>
              <a:t>A fed-up new generation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A0CBB-B702-8742-8310-AB82E94AC370}"/>
              </a:ext>
            </a:extLst>
          </p:cNvPr>
          <p:cNvSpPr txBox="1"/>
          <p:nvPr/>
        </p:nvSpPr>
        <p:spPr>
          <a:xfrm>
            <a:off x="1799787" y="4647834"/>
            <a:ext cx="8592425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 ”Are you ready to stop the world trade?” - </a:t>
            </a:r>
            <a:r>
              <a:rPr lang="en-US" dirty="0"/>
              <a:t>lobbyist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VS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 “If you continue like this, there will be no countries to ship to” - </a:t>
            </a:r>
            <a:r>
              <a:rPr lang="en-US" dirty="0"/>
              <a:t>activist</a:t>
            </a:r>
          </a:p>
        </p:txBody>
      </p:sp>
    </p:spTree>
    <p:extLst>
      <p:ext uri="{BB962C8B-B14F-4D97-AF65-F5344CB8AC3E}">
        <p14:creationId xmlns:p14="http://schemas.microsoft.com/office/powerpoint/2010/main" val="326285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3289FC-7389-BB49-A6E0-CD82DA122F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591" r="-1" b="16203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D0B3C-3112-9446-B03D-E19BEF6E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47" y="5386323"/>
            <a:ext cx="10407602" cy="8680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Shockingly underreported subject with a lot of potential for impactful stories</a:t>
            </a:r>
          </a:p>
        </p:txBody>
      </p:sp>
    </p:spTree>
    <p:extLst>
      <p:ext uri="{BB962C8B-B14F-4D97-AF65-F5344CB8AC3E}">
        <p14:creationId xmlns:p14="http://schemas.microsoft.com/office/powerpoint/2010/main" val="17632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55F9-805E-3041-BA54-A2BB6334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be the next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FD71-7B91-C044-8A3E-5EA4ECB10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Pollution in port towns: major European cities</a:t>
            </a:r>
          </a:p>
          <a:p>
            <a:pPr lvl="1"/>
            <a:r>
              <a:rPr lang="en-US" dirty="0"/>
              <a:t>Barcelona, Naples, Portsmouth, Hamburg, Rotterdam</a:t>
            </a:r>
          </a:p>
          <a:p>
            <a:r>
              <a:rPr lang="en-US" dirty="0"/>
              <a:t>Revolving doors</a:t>
            </a:r>
          </a:p>
          <a:p>
            <a:pPr lvl="1"/>
            <a:r>
              <a:rPr lang="en-US" dirty="0"/>
              <a:t>Influence peddling, capturing institutions</a:t>
            </a:r>
          </a:p>
          <a:p>
            <a:r>
              <a:rPr lang="en-US" dirty="0"/>
              <a:t>Finding innovative story-telling ways</a:t>
            </a:r>
          </a:p>
          <a:p>
            <a:r>
              <a:rPr lang="en-US" dirty="0"/>
              <a:t>Riches of the industry</a:t>
            </a:r>
          </a:p>
          <a:p>
            <a:pPr lvl="1"/>
            <a:r>
              <a:rPr lang="en-US" dirty="0"/>
              <a:t>Tax, tax, tax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30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1074</TotalTime>
  <Words>347</Words>
  <Application>Microsoft Macintosh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 Presentation</vt:lpstr>
      <vt:lpstr>From Lisbon to Genoa, Athens to the Arctic, an investigation into the shipping industry’s efforts to hide from climate change </vt:lpstr>
      <vt:lpstr>An unknown culprit: Shipping</vt:lpstr>
      <vt:lpstr>This is what made us say “wow” </vt:lpstr>
      <vt:lpstr>How did we do it?</vt:lpstr>
      <vt:lpstr>Our Greek success</vt:lpstr>
      <vt:lpstr>What did we find?</vt:lpstr>
      <vt:lpstr>Shockingly underreported subject with a lot of potential for impactful stories</vt:lpstr>
      <vt:lpstr>What could be the next story?</vt:lpstr>
      <vt:lpstr>Thank you!</vt:lpstr>
      <vt:lpstr>Tax &amp; shipping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zeynep sentek</dc:creator>
  <cp:lastModifiedBy>zeynep sentek</cp:lastModifiedBy>
  <cp:revision>12</cp:revision>
  <dcterms:created xsi:type="dcterms:W3CDTF">2021-05-20T09:40:08Z</dcterms:created>
  <dcterms:modified xsi:type="dcterms:W3CDTF">2021-05-21T07:34:59Z</dcterms:modified>
</cp:coreProperties>
</file>